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403"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695" r:id="rId2"/>
    <p:sldId id="647" r:id="rId3"/>
    <p:sldId id="464" r:id="rId4"/>
    <p:sldId id="662" r:id="rId5"/>
    <p:sldId id="663" r:id="rId6"/>
    <p:sldId id="603" r:id="rId7"/>
    <p:sldId id="694" r:id="rId8"/>
    <p:sldId id="643" r:id="rId9"/>
    <p:sldId id="606" r:id="rId10"/>
    <p:sldId id="666" r:id="rId11"/>
    <p:sldId id="642" r:id="rId12"/>
    <p:sldId id="526" r:id="rId13"/>
    <p:sldId id="605" r:id="rId14"/>
    <p:sldId id="668" r:id="rId15"/>
    <p:sldId id="669" r:id="rId16"/>
    <p:sldId id="670" r:id="rId17"/>
    <p:sldId id="590" r:id="rId18"/>
    <p:sldId id="584" r:id="rId19"/>
    <p:sldId id="475" r:id="rId20"/>
    <p:sldId id="671" r:id="rId21"/>
    <p:sldId id="651" r:id="rId22"/>
    <p:sldId id="672" r:id="rId23"/>
    <p:sldId id="571" r:id="rId24"/>
    <p:sldId id="599" r:id="rId25"/>
    <p:sldId id="644" r:id="rId26"/>
    <p:sldId id="611" r:id="rId27"/>
    <p:sldId id="673" r:id="rId28"/>
    <p:sldId id="601" r:id="rId29"/>
    <p:sldId id="616" r:id="rId30"/>
    <p:sldId id="675" r:id="rId31"/>
    <p:sldId id="652" r:id="rId32"/>
    <p:sldId id="674" r:id="rId33"/>
    <p:sldId id="676" r:id="rId34"/>
    <p:sldId id="677" r:id="rId35"/>
    <p:sldId id="653" r:id="rId36"/>
    <p:sldId id="613" r:id="rId37"/>
    <p:sldId id="678" r:id="rId38"/>
    <p:sldId id="679" r:id="rId39"/>
    <p:sldId id="680" r:id="rId40"/>
    <p:sldId id="622" r:id="rId41"/>
    <p:sldId id="646" r:id="rId42"/>
    <p:sldId id="658" r:id="rId43"/>
    <p:sldId id="657" r:id="rId44"/>
    <p:sldId id="682" r:id="rId45"/>
    <p:sldId id="659" r:id="rId46"/>
    <p:sldId id="626" r:id="rId47"/>
    <p:sldId id="660" r:id="rId48"/>
    <p:sldId id="661" r:id="rId49"/>
    <p:sldId id="683" r:id="rId50"/>
    <p:sldId id="684" r:id="rId51"/>
    <p:sldId id="685" r:id="rId52"/>
    <p:sldId id="687" r:id="rId53"/>
    <p:sldId id="686" r:id="rId54"/>
    <p:sldId id="688" r:id="rId55"/>
    <p:sldId id="689" r:id="rId56"/>
    <p:sldId id="690" r:id="rId57"/>
    <p:sldId id="691" r:id="rId58"/>
    <p:sldId id="693" r:id="rId59"/>
    <p:sldId id="696" r:id="rId60"/>
  </p:sldIdLst>
  <p:sldSz cx="9144000" cy="6858000" type="screen4x3"/>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C2E2C8-8358-4E1D-9A1C-B259230FA4C6}">
          <p14:sldIdLst>
            <p14:sldId id="695"/>
            <p14:sldId id="647"/>
            <p14:sldId id="464"/>
            <p14:sldId id="662"/>
            <p14:sldId id="663"/>
            <p14:sldId id="603"/>
            <p14:sldId id="694"/>
            <p14:sldId id="643"/>
            <p14:sldId id="606"/>
            <p14:sldId id="666"/>
            <p14:sldId id="642"/>
            <p14:sldId id="526"/>
            <p14:sldId id="605"/>
            <p14:sldId id="668"/>
            <p14:sldId id="669"/>
            <p14:sldId id="670"/>
            <p14:sldId id="590"/>
            <p14:sldId id="584"/>
            <p14:sldId id="475"/>
            <p14:sldId id="671"/>
            <p14:sldId id="651"/>
            <p14:sldId id="672"/>
            <p14:sldId id="571"/>
            <p14:sldId id="599"/>
            <p14:sldId id="644"/>
            <p14:sldId id="611"/>
            <p14:sldId id="673"/>
            <p14:sldId id="601"/>
            <p14:sldId id="616"/>
            <p14:sldId id="675"/>
            <p14:sldId id="652"/>
            <p14:sldId id="674"/>
            <p14:sldId id="676"/>
            <p14:sldId id="677"/>
            <p14:sldId id="653"/>
            <p14:sldId id="613"/>
            <p14:sldId id="678"/>
            <p14:sldId id="679"/>
            <p14:sldId id="680"/>
            <p14:sldId id="622"/>
            <p14:sldId id="646"/>
            <p14:sldId id="658"/>
            <p14:sldId id="657"/>
            <p14:sldId id="682"/>
            <p14:sldId id="659"/>
            <p14:sldId id="626"/>
            <p14:sldId id="660"/>
            <p14:sldId id="661"/>
            <p14:sldId id="683"/>
            <p14:sldId id="684"/>
            <p14:sldId id="685"/>
            <p14:sldId id="687"/>
            <p14:sldId id="686"/>
            <p14:sldId id="688"/>
            <p14:sldId id="689"/>
            <p14:sldId id="690"/>
            <p14:sldId id="691"/>
            <p14:sldId id="693"/>
            <p14:sldId id="6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ext uri="{19B8F6BF-5375-455C-9EA6-DF929625EA0E}">
        <p15:presenceInfo xmlns:p15="http://schemas.microsoft.com/office/powerpoint/2012/main" userId="S-1-5-21-617317731-1927854996-104450171-1194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99008C"/>
    <a:srgbClr val="001581"/>
    <a:srgbClr val="82007C"/>
    <a:srgbClr val="96008F"/>
    <a:srgbClr val="595375"/>
    <a:srgbClr val="6B638B"/>
    <a:srgbClr val="000000"/>
    <a:srgbClr val="FDB940"/>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39" autoAdjust="0"/>
    <p:restoredTop sz="86447" autoAdjust="0"/>
  </p:normalViewPr>
  <p:slideViewPr>
    <p:cSldViewPr>
      <p:cViewPr varScale="1">
        <p:scale>
          <a:sx n="81" d="100"/>
          <a:sy n="81" d="100"/>
        </p:scale>
        <p:origin x="90" y="426"/>
      </p:cViewPr>
      <p:guideLst>
        <p:guide orient="horz" pos="2160"/>
        <p:guide pos="2880"/>
      </p:guideLst>
    </p:cSldViewPr>
  </p:slideViewPr>
  <p:outlineViewPr>
    <p:cViewPr>
      <p:scale>
        <a:sx n="75" d="100"/>
        <a:sy n="75" d="100"/>
      </p:scale>
      <p:origin x="0" y="-7272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8/3/2017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8/3/2017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1) MathType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3) NVDA Reader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This chapter defines the scope of international business and introduces us to some of its most important topics. </a:t>
            </a:r>
            <a:endParaRPr lang="en-US" sz="1200" dirty="0" smtClean="0">
              <a:cs typeface="Arial"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196795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18080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7762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Consumers vary in their commitment to an attitude. Their degree of commitment relates to their level of involvement with the attitude object. The lowest level is compliance. At the compliance level, we form an attitude because it helps us gain rewards or avoid punishment. At the identification level, we form an attitude to conform to another person’s or group’s expectations. At the highest level of involvement, called internalization, our attitudes become a deep part of our value system. At this level, attitudes are difficult to change because they are important to us. </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3558995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1853316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179877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nature is to keep our attitudes and behaviors consistent. This is the basis for the principle of cognitive consistency. Further, the theory of cognitive dissonance explains that when we do have inconsistent attitudes and behaviors, we will find some way to rectify the dissonance and bring our attitudes and behaviors back into consistency. </a:t>
            </a:r>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634889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explanation to the theory of cognitive dissonance. Self-perception theory assumes that we observe our own behavior to determine just what our attitudes are. We infer the attitude from our behavior. This theory helps to explain the effectiveness of sales strategies such as the foot-in-the door technique. Such sales techniques are noted in the slide. </a:t>
            </a:r>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3313258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judgment theory also assumes that people assimilate new information about attitude objects in light of what they already know or feel. The initial attitude acts like a frame of reference, and we categorize new information in light of this standard. People do differ in terms of what information they find acceptable. They form what is known as latitudes of acceptance and rejection around the attitude standard. Ideas that fall within the latitude are deemed favorable but others are not. Messages that fall within the latitudes are deemed consistent even if they are not. This is known as an assimilation effect. However, those that fall outside our latitude of acceptance are rejected even if they are not that different. This is known as a contrast effect. </a:t>
            </a:r>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6999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theory considers how a person perceives relations among different attitude objects, and how he alters his attitudes so that these remain consistent (or “balanced”).  This perspective involves relations among three elements, so we call the resulting attitude structures triads. Each triad contains (1) a person and his perceptions of (2) an attitude object, and (3) some other person or object. The theory specifies that we want relations among elements in a triad to be harmonious. If they are unbalanced, this creates tension that we are motivated to reduce by changing our perceptions in order to restore balance.</a:t>
            </a:r>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360601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how balance theory works, consider this scenario. Alex wants to date Larry; Alex has positive sentiment toward Larry.</a:t>
            </a:r>
          </a:p>
          <a:p>
            <a:r>
              <a:rPr lang="en-US" dirty="0" smtClean="0"/>
              <a:t>Larry wears an earring; Larry has positive attitude toward earring. Alex doesn’t like men who wear earrings and has negative sentiment toward earrings. Alex will now feel pressure to restore balance by altering the triad. She can decide she doesn’t like Larry or that she really does like earrings on men. She might try to negate the relationship between Larry and the earring. The theory doesn’t say what specific route Alex will take but it does explain that she will do something to restore balance. </a:t>
            </a:r>
          </a:p>
          <a:p>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155464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3181386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3267159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model assumes that a consumer’s attitude toward an attitude object depends on the beliefs that she has about several of its attributes. The three elements that make up </a:t>
            </a:r>
            <a:r>
              <a:rPr lang="en-US" dirty="0" err="1"/>
              <a:t>multiattribute</a:t>
            </a:r>
            <a:r>
              <a:rPr lang="en-US" dirty="0"/>
              <a:t> models are attributes, beliefs, and important weights. The attributes are used to evaluate the attitude object. The beliefs refer to the assessment of whether the brand has specific attributes. Importance weights reflect the relative priority of an attribute to the consumer.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127945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Multiattribute attitude models assume that consumers’ attitude toward an attitude object (</a:t>
            </a:r>
            <a:r>
              <a:rPr lang="en-US" sz="1200" b="1" i="0" u="none" strike="noStrike" kern="1200" baseline="0" dirty="0" err="1">
                <a:solidFill>
                  <a:schemeClr val="tx1"/>
                </a:solidFill>
                <a:latin typeface="Arial" charset="0"/>
                <a:ea typeface="+mn-ea"/>
                <a:cs typeface="+mn-cs"/>
              </a:rPr>
              <a:t>A</a:t>
            </a:r>
            <a:r>
              <a:rPr lang="en-US" sz="1200" b="0" i="0" u="none" strike="noStrike" kern="1200" baseline="0" dirty="0" err="1">
                <a:solidFill>
                  <a:schemeClr val="tx1"/>
                </a:solidFill>
                <a:latin typeface="Arial" charset="0"/>
                <a:ea typeface="+mn-ea"/>
                <a:cs typeface="+mn-cs"/>
              </a:rPr>
              <a:t>o</a:t>
            </a:r>
            <a:r>
              <a:rPr lang="en-US" sz="1200" b="0" i="0" u="none" strike="noStrike" kern="1200" baseline="0" dirty="0">
                <a:solidFill>
                  <a:schemeClr val="tx1"/>
                </a:solidFill>
                <a:latin typeface="Arial" charset="0"/>
                <a:ea typeface="+mn-ea"/>
                <a:cs typeface="+mn-cs"/>
              </a:rPr>
              <a:t>) depends on the beliefs they have about several of its attributes</a:t>
            </a:r>
            <a:endParaRPr lang="en-US" dirty="0"/>
          </a:p>
          <a:p>
            <a:r>
              <a:rPr lang="en-US" dirty="0"/>
              <a:t>The Fishbein model, developed by Martin Fishbein, is the most influential of </a:t>
            </a:r>
            <a:r>
              <a:rPr lang="en-US" dirty="0" err="1"/>
              <a:t>multiattribute</a:t>
            </a:r>
            <a:r>
              <a:rPr lang="en-US" dirty="0"/>
              <a:t> models. The model measures three components of attitudes: 1) salient beliefs, 2) object-attribute linkages, and 3) evaluation of each of the important attributes. Using these components, we can compute a consumer’s overall attitude toward an object. </a:t>
            </a:r>
          </a:p>
          <a:p>
            <a:r>
              <a:rPr lang="en-US" dirty="0"/>
              <a:t>Salient Beliefs</a:t>
            </a:r>
            <a:r>
              <a:rPr lang="en-US" baseline="0" dirty="0"/>
              <a:t> – beliefs about the object a person considers during evaluation.</a:t>
            </a:r>
          </a:p>
          <a:p>
            <a:r>
              <a:rPr lang="en-US" baseline="0" dirty="0"/>
              <a:t>Object- Attribute- probability that a particular object has an important attribute</a:t>
            </a:r>
          </a:p>
          <a:p>
            <a:r>
              <a:rPr lang="en-US" baseline="0" dirty="0"/>
              <a:t>Evaluation- evaluate each important attribute.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533541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8.1 illustrates a </a:t>
            </a:r>
            <a:r>
              <a:rPr lang="en-US" dirty="0" err="1"/>
              <a:t>multiattribute</a:t>
            </a:r>
            <a:r>
              <a:rPr lang="en-US" dirty="0"/>
              <a:t> model</a:t>
            </a:r>
            <a:r>
              <a:rPr lang="en-US" baseline="0" dirty="0"/>
              <a:t> of</a:t>
            </a:r>
            <a:r>
              <a:rPr lang="en-US" dirty="0"/>
              <a:t> the hypothetical ratings that we can develop by summing scores on each attribute after weighting each by its relative importance. Based on this example, we can see that Saundra has the best view of Smith as a college choice.</a:t>
            </a:r>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401785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prospective customers viewed one brand as superior, a marketer could try to convince the consumer that a particular attribute is important. A marketer might discover that consumers do not equate his brand with a certain attribute; a communications campaign can be used to strengthen the linkage. Marketers can encourage consumers to add a new attribute when new features are developed for products. Finally, one can decrease the competitors’ higher ratings with comparative advertising. </a:t>
            </a:r>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86991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a:t>
            </a:r>
            <a:r>
              <a:rPr lang="en-US" dirty="0" err="1"/>
              <a:t>Fishbein’s</a:t>
            </a:r>
            <a:r>
              <a:rPr lang="en-US" dirty="0"/>
              <a:t> model a new version called the theory of reasoned action was developed. It contains several additions to the original to improve its ability to predict behavior. First, the theory of reasoned action aims to measure behavioral intentions. Second, it recognizes the power of other people to influence what we do. Third, it measures attitude toward the act of buying rather than just attitude toward the product. This means that it considers the consequences of purchase. </a:t>
            </a:r>
          </a:p>
          <a:p>
            <a:r>
              <a:rPr lang="en-US" dirty="0"/>
              <a:t>Even with these improvements, there are still obstacles to predicting behavior using the model. </a:t>
            </a:r>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64533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theory of trying states that we should replace the criterion of behavior in the reasoned action model with trying to reach a goal. As the figure shows, this perspective recognizes that additional factors might intervene between intent and performance.</a:t>
            </a:r>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326370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Marketers try to persuade consumers and these persuasion attempts are based on basic psychological principles. There are six approaches to persuasion, as shown in the slide. </a:t>
            </a:r>
          </a:p>
          <a:p>
            <a:r>
              <a:rPr lang="en-US" dirty="0"/>
              <a:t>Reciprocity means that we are more likely to give if we first receive.</a:t>
            </a:r>
          </a:p>
          <a:p>
            <a:r>
              <a:rPr lang="en-US" dirty="0"/>
              <a:t>Scarcity means that people tend to find things that are not readily available more desirable.</a:t>
            </a:r>
          </a:p>
          <a:p>
            <a:r>
              <a:rPr lang="en-US" dirty="0"/>
              <a:t>Authority means that we tend to believe authoritative sources.</a:t>
            </a:r>
          </a:p>
          <a:p>
            <a:r>
              <a:rPr lang="en-US" dirty="0"/>
              <a:t>Consistency means that we try not to contradict what we’ve said before.</a:t>
            </a:r>
          </a:p>
          <a:p>
            <a:r>
              <a:rPr lang="en-US" dirty="0"/>
              <a:t>Liking means that we will agree with those we like or admire.</a:t>
            </a:r>
          </a:p>
          <a:p>
            <a:r>
              <a:rPr lang="en-US" dirty="0"/>
              <a:t>Consensus means that we will consider what others do before we decide what to do. </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744896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987241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Marketers traditionally rely on the communications model shown on the next slide. The model shows the elements we must control in order to communicate with our customers.</a:t>
            </a:r>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10647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3456573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illustrates the communications model. The elements of the model include the source, the message, and the method of transmitting the message. Social scientists developed this model to understand mass communications in which a source transmits information to many receivers at one time. This model doesn’t work as well in some situations like those encompassing social media. </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4057409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63812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Marketers traditionally rely on the communications model shown on the next slide. The model shows the elements we must control in order to communicate with our customers.</a:t>
            </a:r>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4105213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8.5 shows an updated model which accounts for the new developments like social media that now affect the communications process. </a:t>
            </a:r>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1262832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revised communications model accounts for many new forms of messages that have arisen as social media has developed. </a:t>
            </a:r>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1045721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371219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is the perceived source of the message. It may be perceived as the person or people shown in the ad. Credibility and attractiveness are desirable source components. Source attractiveness refers to the perceived social value the message receivers associate with the source. It is related to appearance, personality, social status, and similarity to the receiver. Celebrities increase awareness of a firm’s advertising and enhance company image. A celebrity endorsement can be a way to differentiate among products.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60969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Source credibility refers to a communicator’s expertise, objectivity, or trustworthiness.</a:t>
            </a:r>
          </a:p>
          <a:p>
            <a:r>
              <a:rPr lang="en-US" sz="1200" b="0" i="0" u="none" strike="noStrike" kern="1200" baseline="0" dirty="0">
                <a:solidFill>
                  <a:schemeClr val="tx1"/>
                </a:solidFill>
                <a:latin typeface="Arial" charset="0"/>
                <a:ea typeface="+mn-ea"/>
                <a:cs typeface="+mn-cs"/>
              </a:rPr>
              <a:t>Disclaimers typically happen at the end of a commercial message that supply additional information the advertiser is required to provide.</a:t>
            </a:r>
          </a:p>
          <a:p>
            <a:r>
              <a:rPr lang="en-US" sz="1200" b="0" i="0" u="none" strike="noStrike" kern="1200" baseline="0" dirty="0">
                <a:solidFill>
                  <a:schemeClr val="tx1"/>
                </a:solidFill>
                <a:latin typeface="Arial" charset="0"/>
                <a:ea typeface="+mn-ea"/>
                <a:cs typeface="+mn-cs"/>
              </a:rPr>
              <a:t>The Sleeper effect is when after a while, people appear to “forget” about the negative source and change their attitudes anyway. </a:t>
            </a:r>
          </a:p>
          <a:p>
            <a:r>
              <a:rPr lang="en-US" sz="1200" b="0" i="0" u="none" strike="noStrike" kern="1200" baseline="0" dirty="0">
                <a:solidFill>
                  <a:schemeClr val="tx1"/>
                </a:solidFill>
                <a:latin typeface="Arial" charset="0"/>
                <a:ea typeface="+mn-ea"/>
                <a:cs typeface="+mn-cs"/>
              </a:rPr>
              <a:t>Native advertising refers to digital messages designed to blend into the editorial content of the publications in which they appear.</a:t>
            </a:r>
          </a:p>
          <a:p>
            <a:r>
              <a:rPr lang="en-US" sz="1200" b="0" i="0" u="none" strike="noStrike" kern="1200" baseline="0" dirty="0">
                <a:solidFill>
                  <a:schemeClr val="tx1"/>
                </a:solidFill>
                <a:latin typeface="Arial" charset="0"/>
                <a:ea typeface="+mn-ea"/>
                <a:cs typeface="+mn-cs"/>
              </a:rPr>
              <a:t>Knowledge bias implies that a source’s knowledge about a topic is not accurate.</a:t>
            </a:r>
          </a:p>
          <a:p>
            <a:r>
              <a:rPr lang="en-US" sz="1200" b="0" i="0" u="none" strike="noStrike" kern="1200" baseline="0" dirty="0">
                <a:solidFill>
                  <a:schemeClr val="tx1"/>
                </a:solidFill>
                <a:latin typeface="Arial" charset="0"/>
                <a:ea typeface="+mn-ea"/>
                <a:cs typeface="+mn-cs"/>
              </a:rPr>
              <a:t>Reporting bias occurs when a source has the required knowledge but we question his or her willingness to convey it accurately—as when a racket manufacturer pays a star tennis player to use its products exclusively.</a:t>
            </a:r>
          </a:p>
          <a:p>
            <a:r>
              <a:rPr lang="en-US" sz="1200" b="0" i="0" u="none" strike="noStrike" kern="1200" baseline="0" dirty="0">
                <a:solidFill>
                  <a:schemeClr val="tx1"/>
                </a:solidFill>
                <a:latin typeface="Arial" charset="0"/>
                <a:ea typeface="+mn-ea"/>
                <a:cs typeface="+mn-cs"/>
              </a:rPr>
              <a:t>Source attractiveness refers to the social value recipients attribute to a communicator.</a:t>
            </a:r>
          </a:p>
          <a:p>
            <a:r>
              <a:rPr lang="en-US" sz="1200" b="0" i="0" u="none" strike="noStrike" kern="1200" baseline="0" dirty="0">
                <a:solidFill>
                  <a:schemeClr val="tx1"/>
                </a:solidFill>
                <a:latin typeface="Arial" charset="0"/>
                <a:ea typeface="+mn-ea"/>
                <a:cs typeface="+mn-cs"/>
              </a:rPr>
              <a:t>Shared endorsements; users who follow or rate a product or service may find that their endorsements show up on the advertiser’s page.</a:t>
            </a:r>
          </a:p>
          <a:p>
            <a:r>
              <a:rPr lang="en-US" sz="1200" b="0" i="0" u="none" strike="noStrike" kern="1200" baseline="0" dirty="0">
                <a:solidFill>
                  <a:schemeClr val="tx1"/>
                </a:solidFill>
                <a:latin typeface="Arial" charset="0"/>
                <a:ea typeface="+mn-ea"/>
                <a:cs typeface="+mn-cs"/>
              </a:rPr>
              <a:t>Halo effect occurs when we assume that persons who rank high on one dimension excel on others as well.</a:t>
            </a:r>
          </a:p>
          <a:p>
            <a:endParaRPr lang="en-US" sz="1200" b="0" i="0" u="none" strike="noStrike" kern="1200" baseline="0" dirty="0">
              <a:solidFill>
                <a:schemeClr val="tx1"/>
              </a:solidFill>
              <a:latin typeface="Arial" charset="0"/>
              <a:ea typeface="+mn-ea"/>
              <a:cs typeface="+mn-cs"/>
            </a:endParaRPr>
          </a:p>
          <a:p>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428958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4020702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4818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3552800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decisions to make about how we say what it is that we want to say. The questions listed are some of the decisions marketers must make about messages.  </a:t>
            </a:r>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384400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may have good and/or bad characteristics. To be effective, messages shouldn’t cover too much information or distract the receiver. </a:t>
            </a:r>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1986790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two-factor theory explains the fine line between familiarity and boredom. It proposes that separate psychological processes operate when we repeatedly show an ad to a viewer. The positive side of repetition is that it increases familiarity and reduces uncertainty about the product. The negative side is that boredom increases with each exposure. At some point, the boredom is greater than the amount of reduced uncertainty and then wear-out begins. The figure depicts this relationship. </a:t>
            </a:r>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91089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1352594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Comparative advertising enables a brand to compare itself to another on specific attributes. However, it can result in a negative outcome. Consumers may doubt credibility. </a:t>
            </a:r>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4293050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2918005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of branded products in film is an old practice but it has renewed attention as brands pay large sums to be included in popular programming. Sometimes the product placement is free because the director wants to use the branded prop for realism. Other times, the placement comes with a fee. The practice is called branded entertainment sometimes because the brands may sponsor the program (like American Idol). Some researchers claim that product placement helps consumers to make decisions because consumers are then familiar with the brands when they shop. However, others say that placements can be a negative influence on consumer decisions if they are not congruent with the plot. In other words, the placement has to make sense in the minds of consumers in order to be effective. </a:t>
            </a:r>
          </a:p>
          <a:p>
            <a:pPr eaLnBrk="1" hangingPunct="1"/>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2121840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brands have used advergaming including Axe, Burger King, and Mini Cooper. The games keep the attention of players longer than typical advertising. They let marketers target specific types of consumers. Marketers can tailor the nature of the game and the products in it to the profiles of different users. The format gives advertisers a great deal of flexibility. Lastly, the games enable marketers to track exposure to advertising in the games. </a:t>
            </a:r>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dirty="0"/>
          </a:p>
        </p:txBody>
      </p:sp>
    </p:spTree>
    <p:extLst>
      <p:ext uri="{BB962C8B-B14F-4D97-AF65-F5344CB8AC3E}">
        <p14:creationId xmlns:p14="http://schemas.microsoft.com/office/powerpoint/2010/main" val="2712094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types of message appeals that we may use to communicate are listed in the slide. Whether to use emotion or rational argument depends on the situation. It may depend on the nature of the product and the relationship consumers have with the product. Sex appeals can be good for getting attention but also come with risks. Humor is also a good choice for gaining attention but one has to be careful that the humor does not overwhelm the primary message. Fear appears emphasize the negative consequences that can occur unless the consumer changes a behavior or an attitude. </a:t>
            </a:r>
          </a:p>
          <a:p>
            <a:endParaRPr lang="en-US" dirty="0"/>
          </a:p>
          <a:p>
            <a:r>
              <a:rPr lang="en-US" dirty="0"/>
              <a:t>Advertisers use literary elements to communicate benefits and meaning</a:t>
            </a:r>
          </a:p>
          <a:p>
            <a:r>
              <a:rPr lang="en-US" dirty="0"/>
              <a:t>Allegory: story about an abstract concept personified in a fictional character</a:t>
            </a:r>
          </a:p>
          <a:p>
            <a:r>
              <a:rPr lang="en-US" dirty="0"/>
              <a:t>Metaphor: two dissimilar objects in a close relationship (“A is B”)</a:t>
            </a:r>
          </a:p>
          <a:p>
            <a:r>
              <a:rPr lang="en-US" dirty="0"/>
              <a:t>Simile: compares two objects (“A is like B”)</a:t>
            </a:r>
          </a:p>
          <a:p>
            <a:r>
              <a:rPr lang="en-US" dirty="0"/>
              <a:t>Resonance: play on words with pictures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50</a:t>
            </a:fld>
            <a:endParaRPr lang="en-US" dirty="0"/>
          </a:p>
        </p:txBody>
      </p:sp>
    </p:spTree>
    <p:extLst>
      <p:ext uri="{BB962C8B-B14F-4D97-AF65-F5344CB8AC3E}">
        <p14:creationId xmlns:p14="http://schemas.microsoft.com/office/powerpoint/2010/main" val="3861031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271962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term attitude in many contexts. Attitudes are general evaluations of people, objects, or issues that tend to last. They also tend to be predictive of behavior and to endure over time. Anything toward which one has an attitude is known as an attitude object. </a:t>
            </a:r>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816169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dirty="0"/>
          </a:p>
        </p:txBody>
      </p:sp>
    </p:spTree>
    <p:extLst>
      <p:ext uri="{BB962C8B-B14F-4D97-AF65-F5344CB8AC3E}">
        <p14:creationId xmlns:p14="http://schemas.microsoft.com/office/powerpoint/2010/main" val="2437172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dirty="0"/>
          </a:p>
        </p:txBody>
      </p:sp>
    </p:spTree>
    <p:extLst>
      <p:ext uri="{BB962C8B-B14F-4D97-AF65-F5344CB8AC3E}">
        <p14:creationId xmlns:p14="http://schemas.microsoft.com/office/powerpoint/2010/main" val="2701283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elaboration likelihood model, known as the ELM, assumes that under conditions of high involvement, we will take the central route to persuasion, but under conditions of low involvement, we will take a peripheral route. The central route is focused on the consumer’s cognitive response to the message. The peripheral route focuses on other cues to decide how to react to the message. </a:t>
            </a:r>
          </a:p>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dirty="0"/>
          </a:p>
        </p:txBody>
      </p:sp>
    </p:spTree>
    <p:extLst>
      <p:ext uri="{BB962C8B-B14F-4D97-AF65-F5344CB8AC3E}">
        <p14:creationId xmlns:p14="http://schemas.microsoft.com/office/powerpoint/2010/main" val="342565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4168220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dirty="0"/>
          </a:p>
        </p:txBody>
      </p:sp>
    </p:spTree>
    <p:extLst>
      <p:ext uri="{BB962C8B-B14F-4D97-AF65-F5344CB8AC3E}">
        <p14:creationId xmlns:p14="http://schemas.microsoft.com/office/powerpoint/2010/main" val="419913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57</a:t>
            </a:fld>
            <a:endParaRPr lang="en-US" dirty="0"/>
          </a:p>
        </p:txBody>
      </p:sp>
    </p:spTree>
    <p:extLst>
      <p:ext uri="{BB962C8B-B14F-4D97-AF65-F5344CB8AC3E}">
        <p14:creationId xmlns:p14="http://schemas.microsoft.com/office/powerpoint/2010/main" val="3714693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58</a:t>
            </a:fld>
            <a:endParaRPr lang="en-US" dirty="0"/>
          </a:p>
        </p:txBody>
      </p:sp>
    </p:spTree>
    <p:extLst>
      <p:ext uri="{BB962C8B-B14F-4D97-AF65-F5344CB8AC3E}">
        <p14:creationId xmlns:p14="http://schemas.microsoft.com/office/powerpoint/2010/main" val="121694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61652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attitude has three components:</a:t>
            </a:r>
          </a:p>
          <a:p>
            <a:pPr lvl="1"/>
            <a:r>
              <a:rPr lang="en-US" dirty="0"/>
              <a:t>Affect: the way a consumer feels about an attitude object</a:t>
            </a:r>
          </a:p>
          <a:p>
            <a:pPr lvl="1"/>
            <a:r>
              <a:rPr lang="en-US" dirty="0"/>
              <a:t>Behavior: person’s intentions to do something with regard to an attitude object</a:t>
            </a:r>
          </a:p>
          <a:p>
            <a:pPr lvl="1"/>
            <a:r>
              <a:rPr lang="en-US" dirty="0"/>
              <a:t>Cognition: beliefs a consumer has about an attitude object</a:t>
            </a:r>
          </a:p>
          <a:p>
            <a:endParaRPr lang="en-US" dirty="0"/>
          </a:p>
          <a:p>
            <a:endParaRPr lang="en-US" dirty="0"/>
          </a:p>
          <a:p>
            <a:r>
              <a:rPr lang="en-US" dirty="0"/>
              <a:t>Which comes first: knowing, feeling, or doing? It turns out that each element may lead things off depending on the situation. The hierarchies of effects show the relative impact of the three components. Each hierarchy shows a fixed sequence of steps which can occur </a:t>
            </a:r>
            <a:r>
              <a:rPr lang="en-US" dirty="0" err="1"/>
              <a:t>en</a:t>
            </a:r>
            <a:r>
              <a:rPr lang="en-US" dirty="0"/>
              <a:t> route to an attitude. </a:t>
            </a:r>
          </a:p>
          <a:p>
            <a:r>
              <a:rPr lang="en-US" dirty="0"/>
              <a:t>The standard learning hierarchy shown first assumes that a person approaches a product decision as a problem-solving process. She first forms beliefs based on knowledge, then evaluates the beliefs and forms feelings about the product. She then engages in relevant behavior.</a:t>
            </a:r>
          </a:p>
          <a:p>
            <a:r>
              <a:rPr lang="en-US" dirty="0"/>
              <a:t>The low-involvement hierarchy assumes the consumer initially does not have strong preferences for one brand over another and instead forms an evaluation only after she has bought the product. </a:t>
            </a:r>
          </a:p>
          <a:p>
            <a:r>
              <a:rPr lang="en-US" dirty="0"/>
              <a:t>The experiential hierarchy of effects says we act on our emotional reactions.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371551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high-involvement hierarchy assumes that a person approaches a product decision as a problem-solving process.</a:t>
            </a:r>
          </a:p>
          <a:p>
            <a:r>
              <a:rPr lang="en-US" sz="1200" b="0" i="0" u="none" strike="noStrike" kern="1200" baseline="0" dirty="0">
                <a:solidFill>
                  <a:schemeClr val="tx1"/>
                </a:solidFill>
                <a:latin typeface="Arial" charset="0"/>
                <a:ea typeface="+mn-ea"/>
                <a:cs typeface="+mn-cs"/>
              </a:rPr>
              <a:t>The low-involvement hierarchy of effects assumes that the consumer initially doesn’t have a strong preference for one brand over another; instead, he or she acts on the basis of</a:t>
            </a:r>
          </a:p>
          <a:p>
            <a:r>
              <a:rPr lang="en-US" sz="1200" b="0" i="0" u="none" strike="noStrike" kern="1200" baseline="0" dirty="0">
                <a:solidFill>
                  <a:schemeClr val="tx1"/>
                </a:solidFill>
                <a:latin typeface="Arial" charset="0"/>
                <a:ea typeface="+mn-ea"/>
                <a:cs typeface="+mn-cs"/>
              </a:rPr>
              <a:t>limited knowledge and forms an evaluation only after he or she has bought the product.</a:t>
            </a:r>
          </a:p>
          <a:p>
            <a:r>
              <a:rPr lang="en-US" sz="1200" b="0" i="0" u="none" strike="noStrike" kern="1200" baseline="0" dirty="0">
                <a:solidFill>
                  <a:schemeClr val="tx1"/>
                </a:solidFill>
                <a:latin typeface="Arial" charset="0"/>
                <a:ea typeface="+mn-ea"/>
                <a:cs typeface="+mn-cs"/>
              </a:rPr>
              <a:t>According to the experiential hierarchy of effects, we act on the basis of our emotional reactions.</a:t>
            </a:r>
          </a:p>
          <a:p>
            <a:r>
              <a:rPr lang="en-US" sz="1200" b="0" i="0" u="none" strike="noStrike" kern="1200" baseline="0" dirty="0">
                <a:solidFill>
                  <a:schemeClr val="tx1"/>
                </a:solidFill>
                <a:latin typeface="Arial" charset="0"/>
                <a:ea typeface="+mn-ea"/>
                <a:cs typeface="+mn-cs"/>
              </a:rPr>
              <a:t>The cognitive-affective model proposes that an emotional reaction is just the last step in a series of cognitive processes that follows sensory recognition of a stimulus and retrieval of information from</a:t>
            </a:r>
          </a:p>
          <a:p>
            <a:r>
              <a:rPr lang="en-US" sz="1200" b="0" i="0" u="none" strike="noStrike" kern="1200" baseline="0" dirty="0">
                <a:solidFill>
                  <a:schemeClr val="tx1"/>
                </a:solidFill>
                <a:latin typeface="Arial" charset="0"/>
                <a:ea typeface="+mn-ea"/>
                <a:cs typeface="+mn-cs"/>
              </a:rPr>
              <a:t>memory that helps to categorize it. In contrast the independence hypothesis argues that affect and cognition are separate systems so that it’s not always necessary to have a cognition to elicit an emotional response.</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146641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1128524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14" name="TextBox 13"/>
          <p:cNvSpPr txBox="1"/>
          <p:nvPr userDrawn="1"/>
        </p:nvSpPr>
        <p:spPr>
          <a:xfrm>
            <a:off x="2590800" y="6429345"/>
            <a:ext cx="61722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8/3/2017</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2590800" y="6429345"/>
            <a:ext cx="61722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8/3/2017</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9465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8/3/2017</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8/3/2017</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8/3/2017</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8/3/2017</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2667000" y="6429345"/>
            <a:ext cx="60960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67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8/3/2017</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2667000" y="6429345"/>
            <a:ext cx="60960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2017, 2015, 2013 Pearson Education, Inc. All Rights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51" r:id="rId10"/>
    <p:sldLayoutId id="2147483654" r:id="rId11"/>
    <p:sldLayoutId id="2147483655" r:id="rId12"/>
    <p:sldLayoutId id="2147483663" r:id="rId13"/>
  </p:sldLayoutIdLs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403"/><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819"/>
            <a:ext cx="8382000" cy="1011381"/>
          </a:xfrm>
        </p:spPr>
        <p:txBody>
          <a:bodyPr anchor="b"/>
          <a:lstStyle/>
          <a:p>
            <a:r>
              <a:rPr lang="en-US" sz="3600" dirty="0">
                <a:latin typeface="+mj-lt"/>
                <a:cs typeface="Aharoni" panose="02010803020104030203" pitchFamily="2" charset="-79"/>
              </a:rPr>
              <a:t>Consumer </a:t>
            </a:r>
            <a:r>
              <a:rPr lang="en-US" sz="3600" dirty="0" smtClean="0">
                <a:latin typeface="+mj-lt"/>
                <a:cs typeface="Aharoni" panose="02010803020104030203" pitchFamily="2" charset="-79"/>
              </a:rPr>
              <a:t>Behavior: </a:t>
            </a:r>
            <a:r>
              <a:rPr lang="en-IN" sz="3600" dirty="0">
                <a:latin typeface="+mj-lt"/>
              </a:rPr>
              <a:t>Buying, </a:t>
            </a:r>
            <a:r>
              <a:rPr lang="en-IN" sz="3600" dirty="0" smtClean="0">
                <a:latin typeface="+mj-lt"/>
              </a:rPr>
              <a:t>Having</a:t>
            </a:r>
            <a:r>
              <a:rPr lang="en-IN" sz="3600" dirty="0">
                <a:latin typeface="+mj-lt"/>
              </a:rPr>
              <a:t>, and Being</a:t>
            </a:r>
          </a:p>
        </p:txBody>
      </p:sp>
      <p:sp>
        <p:nvSpPr>
          <p:cNvPr id="3" name="Text Placeholder 2"/>
          <p:cNvSpPr>
            <a:spLocks noGrp="1"/>
          </p:cNvSpPr>
          <p:nvPr>
            <p:ph type="body" sz="quarter" idx="13"/>
          </p:nvPr>
        </p:nvSpPr>
        <p:spPr>
          <a:xfrm>
            <a:off x="457200" y="1327332"/>
            <a:ext cx="8229600" cy="349068"/>
          </a:xfrm>
        </p:spPr>
        <p:txBody>
          <a:bodyPr/>
          <a:lstStyle/>
          <a:p>
            <a:r>
              <a:rPr lang="en-IN" sz="2400" dirty="0"/>
              <a:t>Twelfth Edition</a:t>
            </a:r>
          </a:p>
        </p:txBody>
      </p:sp>
      <p:sp>
        <p:nvSpPr>
          <p:cNvPr id="4" name="Text Placeholder 3"/>
          <p:cNvSpPr>
            <a:spLocks noGrp="1"/>
          </p:cNvSpPr>
          <p:nvPr>
            <p:ph type="body" sz="quarter" idx="14"/>
          </p:nvPr>
        </p:nvSpPr>
        <p:spPr>
          <a:xfrm>
            <a:off x="4460175" y="2209800"/>
            <a:ext cx="4074224" cy="1075120"/>
          </a:xfrm>
        </p:spPr>
        <p:txBody>
          <a:bodyPr/>
          <a:lstStyle/>
          <a:p>
            <a:pPr algn="ctr"/>
            <a:r>
              <a:rPr lang="en-IN" sz="3600" b="1" dirty="0"/>
              <a:t>Chapter 8</a:t>
            </a:r>
            <a:endParaRPr lang="en-IN" sz="3600" dirty="0"/>
          </a:p>
        </p:txBody>
      </p:sp>
      <p:sp>
        <p:nvSpPr>
          <p:cNvPr id="5" name="Text Placeholder 4"/>
          <p:cNvSpPr>
            <a:spLocks noGrp="1"/>
          </p:cNvSpPr>
          <p:nvPr>
            <p:ph type="body" sz="quarter" idx="15"/>
          </p:nvPr>
        </p:nvSpPr>
        <p:spPr>
          <a:xfrm>
            <a:off x="4460174" y="3598041"/>
            <a:ext cx="4074225" cy="2269360"/>
          </a:xfrm>
        </p:spPr>
        <p:txBody>
          <a:bodyPr/>
          <a:lstStyle/>
          <a:p>
            <a:pPr algn="ctr"/>
            <a:r>
              <a:rPr lang="en-US" sz="3600" dirty="0"/>
              <a:t>Attitudes </a:t>
            </a:r>
            <a:r>
              <a:rPr lang="en-US" sz="3600" dirty="0" smtClean="0"/>
              <a:t>and </a:t>
            </a:r>
            <a:r>
              <a:rPr lang="en-US" sz="3600" dirty="0"/>
              <a:t>Persuasive Communications</a:t>
            </a:r>
            <a:endParaRPr lang="en-US" sz="3600" dirty="0">
              <a:ea typeface="Verdana" panose="020B0604030504040204" pitchFamily="34" charset="0"/>
              <a:cs typeface="Verdana" panose="020B0604030504040204" pitchFamily="34" charset="0"/>
            </a:endParaRPr>
          </a:p>
        </p:txBody>
      </p:sp>
      <p:pic>
        <p:nvPicPr>
          <p:cNvPr id="8" name="Picture 7" descr="Front Cover: Consumer Behavior: Buying, Having, and Being Twelfth Edition by Solom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07" y="1922768"/>
            <a:ext cx="3103047" cy="4170259"/>
          </a:xfrm>
          <a:prstGeom prst="rect">
            <a:avLst/>
          </a:prstGeom>
          <a:ln w="6350">
            <a:solidFill>
              <a:schemeClr val="tx1"/>
            </a:solidFill>
          </a:ln>
        </p:spPr>
      </p:pic>
      <p:sp>
        <p:nvSpPr>
          <p:cNvPr id="11" name="Text Placeholder 3"/>
          <p:cNvSpPr>
            <a:spLocks noGrp="1"/>
          </p:cNvSpPr>
          <p:nvPr>
            <p:ph type="body" sz="quarter" idx="14"/>
          </p:nvPr>
        </p:nvSpPr>
        <p:spPr>
          <a:xfrm>
            <a:off x="2667000" y="6422034"/>
            <a:ext cx="6004810" cy="228600"/>
          </a:xfrm>
        </p:spPr>
        <p:txBody>
          <a:bodyPr/>
          <a:lstStyle/>
          <a:p>
            <a:pPr algn="r">
              <a:buClrTx/>
              <a:defRPr/>
            </a:pPr>
            <a:r>
              <a:rPr lang="en-US" sz="1200" dirty="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2015, 2013 Pearson Education, Inc.</a:t>
            </a:r>
            <a:r>
              <a:rPr lang="en-US" sz="1200" b="1" dirty="0" smtClean="0">
                <a:latin typeface="Verdana" panose="020B0604030504040204" pitchFamily="34" charset="0"/>
                <a:ea typeface="Verdana" panose="020B0604030504040204" pitchFamily="34" charset="0"/>
                <a:cs typeface="Verdana" panose="020B0604030504040204" pitchFamily="34" charset="0"/>
              </a:rPr>
              <a:t> </a:t>
            </a:r>
            <a:r>
              <a:rPr lang="en-US" sz="1200" dirty="0" smtClean="0">
                <a:latin typeface="Verdana" panose="020B0604030504040204" pitchFamily="34" charset="0"/>
                <a:ea typeface="Verdana" panose="020B0604030504040204" pitchFamily="34" charset="0"/>
                <a:cs typeface="Verdana" panose="020B0604030504040204" pitchFamily="34" charset="0"/>
              </a:rPr>
              <a:t>All Rights Reserved</a:t>
            </a:r>
            <a:r>
              <a:rPr lang="en-US" sz="1200" dirty="0">
                <a:latin typeface="Verdana" panose="020B0604030504040204" pitchFamily="34" charset="0"/>
                <a:ea typeface="Verdana" panose="020B0604030504040204" pitchFamily="34" charset="0"/>
                <a:cs typeface="Verdana" panose="020B0604030504040204" pitchFamily="34" charset="0"/>
              </a:rPr>
              <a:t>.</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5338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Hierarchies of Effects</a:t>
            </a:r>
            <a:endParaRPr lang="en-IN" sz="3600" dirty="0">
              <a:latin typeface="+mj-lt"/>
            </a:endParaRPr>
          </a:p>
        </p:txBody>
      </p:sp>
      <p:sp>
        <p:nvSpPr>
          <p:cNvPr id="3" name="Content Placeholder 2"/>
          <p:cNvSpPr>
            <a:spLocks noGrp="1"/>
          </p:cNvSpPr>
          <p:nvPr>
            <p:ph idx="1"/>
          </p:nvPr>
        </p:nvSpPr>
        <p:spPr/>
        <p:txBody>
          <a:bodyPr/>
          <a:lstStyle/>
          <a:p>
            <a:r>
              <a:rPr lang="en-US" sz="2400" dirty="0"/>
              <a:t>High-involvement hierarchy</a:t>
            </a:r>
          </a:p>
          <a:p>
            <a:r>
              <a:rPr lang="en-US" sz="2400" dirty="0"/>
              <a:t>Low-involvement hierarchy</a:t>
            </a:r>
          </a:p>
          <a:p>
            <a:r>
              <a:rPr lang="en-US" sz="2400" dirty="0"/>
              <a:t>Experiential hierarchy of effects</a:t>
            </a:r>
          </a:p>
          <a:p>
            <a:r>
              <a:rPr lang="en-US" sz="2400" dirty="0"/>
              <a:t>Cognitive-affective model</a:t>
            </a:r>
          </a:p>
          <a:p>
            <a:r>
              <a:rPr lang="en-US" sz="2400" dirty="0"/>
              <a:t>Independence hypothesis</a:t>
            </a:r>
            <a:endParaRPr lang="en-IN" sz="2400" dirty="0"/>
          </a:p>
        </p:txBody>
      </p:sp>
    </p:spTree>
    <p:extLst>
      <p:ext uri="{BB962C8B-B14F-4D97-AF65-F5344CB8AC3E}">
        <p14:creationId xmlns:p14="http://schemas.microsoft.com/office/powerpoint/2010/main" val="16547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mj-lt"/>
              </a:rPr>
              <a:t>Figure </a:t>
            </a:r>
            <a:r>
              <a:rPr lang="en-US" dirty="0" smtClean="0">
                <a:latin typeface="+mj-lt"/>
              </a:rPr>
              <a:t>8.1: Three </a:t>
            </a:r>
            <a:r>
              <a:rPr lang="en-US" dirty="0">
                <a:latin typeface="+mj-lt"/>
              </a:rPr>
              <a:t>Hierarchies of Effects</a:t>
            </a:r>
            <a:endParaRPr lang="en-US" b="0" dirty="0">
              <a:latin typeface="+mj-lt"/>
            </a:endParaRPr>
          </a:p>
        </p:txBody>
      </p:sp>
      <p:pic>
        <p:nvPicPr>
          <p:cNvPr id="5" name="Picture 4" descr="The three hierarchies are high involvement, low involvement and Zajonc’s model. High involvement: cognition leads to affect which leads to behavior, resulting in attitude based on cognitive information processing. Low involvement: cognition leads to behavior which leads to affect, resulting in attitude based on behavioral learning processes. Zajonc’s model: affect leads to behavior which leads to cognition, resulting in attitude based on hedonic consum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10" y="1676400"/>
            <a:ext cx="7876180" cy="4561288"/>
          </a:xfrm>
          <a:prstGeom prst="rect">
            <a:avLst/>
          </a:prstGeom>
        </p:spPr>
      </p:pic>
    </p:spTree>
    <p:extLst>
      <p:ext uri="{BB962C8B-B14F-4D97-AF65-F5344CB8AC3E}">
        <p14:creationId xmlns:p14="http://schemas.microsoft.com/office/powerpoint/2010/main" val="1676451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(2 of 10)</a:t>
            </a:r>
          </a:p>
        </p:txBody>
      </p:sp>
      <p:sp>
        <p:nvSpPr>
          <p:cNvPr id="3" name="Content Placeholder 2"/>
          <p:cNvSpPr>
            <a:spLocks noGrp="1"/>
          </p:cNvSpPr>
          <p:nvPr>
            <p:ph idx="1"/>
          </p:nvPr>
        </p:nvSpPr>
        <p:spPr/>
        <p:txBody>
          <a:bodyPr/>
          <a:lstStyle/>
          <a:p>
            <a:r>
              <a:rPr lang="en-US" sz="2400" dirty="0"/>
              <a:t>Share a decision you made following the three learning hierarchies:</a:t>
            </a:r>
          </a:p>
          <a:p>
            <a:pPr lvl="1"/>
            <a:r>
              <a:rPr lang="en-US" sz="2400" dirty="0"/>
              <a:t>Think Feel Do</a:t>
            </a:r>
          </a:p>
          <a:p>
            <a:pPr lvl="1"/>
            <a:r>
              <a:rPr lang="en-US" sz="2400" dirty="0"/>
              <a:t>Do Feel Think</a:t>
            </a:r>
          </a:p>
          <a:p>
            <a:pPr lvl="1"/>
            <a:r>
              <a:rPr lang="en-US" sz="2400" dirty="0"/>
              <a:t>Feel Do Think</a:t>
            </a:r>
          </a:p>
        </p:txBody>
      </p:sp>
    </p:spTree>
    <p:extLst>
      <p:ext uri="{BB962C8B-B14F-4D97-AF65-F5344CB8AC3E}">
        <p14:creationId xmlns:p14="http://schemas.microsoft.com/office/powerpoint/2010/main" val="242318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Learning Objective 3</a:t>
            </a:r>
            <a:endParaRPr lang="en-IN" sz="2000" b="0" dirty="0">
              <a:latin typeface="+mj-lt"/>
            </a:endParaRPr>
          </a:p>
        </p:txBody>
      </p:sp>
      <p:sp>
        <p:nvSpPr>
          <p:cNvPr id="3" name="Content Placeholder 2"/>
          <p:cNvSpPr>
            <a:spLocks noGrp="1"/>
          </p:cNvSpPr>
          <p:nvPr>
            <p:ph idx="1"/>
          </p:nvPr>
        </p:nvSpPr>
        <p:spPr>
          <a:xfrm>
            <a:off x="457200" y="1600200"/>
            <a:ext cx="8229600" cy="411211"/>
          </a:xfrm>
        </p:spPr>
        <p:txBody>
          <a:bodyPr/>
          <a:lstStyle/>
          <a:p>
            <a:pPr marL="0" indent="0">
              <a:buNone/>
            </a:pPr>
            <a:r>
              <a:rPr lang="en-US" sz="2400" dirty="0"/>
              <a:t>We form attitudes in several ways.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209800"/>
            <a:ext cx="5559906" cy="3684705"/>
          </a:xfrm>
          <a:prstGeom prst="rect">
            <a:avLst/>
          </a:prstGeom>
        </p:spPr>
      </p:pic>
    </p:spTree>
    <p:extLst>
      <p:ext uri="{BB962C8B-B14F-4D97-AF65-F5344CB8AC3E}">
        <p14:creationId xmlns:p14="http://schemas.microsoft.com/office/powerpoint/2010/main" val="1966192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600" dirty="0">
                <a:latin typeface="+mj-lt"/>
              </a:rPr>
              <a:t>Attitude Commitment</a:t>
            </a:r>
            <a:endParaRPr lang="en-US" sz="3600" b="0" dirty="0">
              <a:latin typeface="+mj-lt"/>
            </a:endParaRPr>
          </a:p>
        </p:txBody>
      </p:sp>
      <p:sp>
        <p:nvSpPr>
          <p:cNvPr id="3" name="Content Placeholder 2"/>
          <p:cNvSpPr>
            <a:spLocks noGrp="1"/>
          </p:cNvSpPr>
          <p:nvPr>
            <p:ph idx="1"/>
          </p:nvPr>
        </p:nvSpPr>
        <p:spPr/>
        <p:txBody>
          <a:bodyPr/>
          <a:lstStyle/>
          <a:p>
            <a:pPr marL="0" indent="0">
              <a:buNone/>
            </a:pPr>
            <a:r>
              <a:rPr lang="en-IN" sz="2400" b="1" dirty="0"/>
              <a:t>Internalization</a:t>
            </a:r>
          </a:p>
          <a:p>
            <a:pPr marL="0" indent="0">
              <a:buNone/>
            </a:pPr>
            <a:r>
              <a:rPr lang="en-IN" sz="2400" dirty="0"/>
              <a:t>Highest level: deep-seeded attitudes become part of consumer’s value system</a:t>
            </a:r>
          </a:p>
          <a:p>
            <a:pPr marL="0" indent="0">
              <a:buNone/>
            </a:pPr>
            <a:r>
              <a:rPr lang="en-IN" sz="2400" b="1" dirty="0"/>
              <a:t>Identification</a:t>
            </a:r>
          </a:p>
          <a:p>
            <a:pPr marL="0" indent="0">
              <a:buNone/>
            </a:pPr>
            <a:r>
              <a:rPr lang="en-IN" sz="2400" dirty="0"/>
              <a:t>Mid-level: attitudes formed in order to conform to another person or group</a:t>
            </a:r>
          </a:p>
          <a:p>
            <a:pPr marL="0" indent="0">
              <a:buNone/>
            </a:pPr>
            <a:r>
              <a:rPr lang="en-IN" sz="2400" b="1" dirty="0"/>
              <a:t>Compliance</a:t>
            </a:r>
            <a:r>
              <a:rPr lang="en-IN" sz="2400" dirty="0"/>
              <a:t> </a:t>
            </a:r>
            <a:br>
              <a:rPr lang="en-IN" sz="2400" dirty="0"/>
            </a:br>
            <a:r>
              <a:rPr lang="en-IN" sz="2400" dirty="0"/>
              <a:t>Lowest level: consumer forms attitude because it gains rewards or avoids punishments</a:t>
            </a:r>
          </a:p>
        </p:txBody>
      </p:sp>
    </p:spTree>
    <p:extLst>
      <p:ext uri="{BB962C8B-B14F-4D97-AF65-F5344CB8AC3E}">
        <p14:creationId xmlns:p14="http://schemas.microsoft.com/office/powerpoint/2010/main" val="897038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(3 of 10)</a:t>
            </a:r>
          </a:p>
        </p:txBody>
      </p:sp>
      <p:sp>
        <p:nvSpPr>
          <p:cNvPr id="3" name="Content Placeholder 2"/>
          <p:cNvSpPr>
            <a:spLocks noGrp="1"/>
          </p:cNvSpPr>
          <p:nvPr>
            <p:ph idx="1"/>
          </p:nvPr>
        </p:nvSpPr>
        <p:spPr/>
        <p:txBody>
          <a:bodyPr/>
          <a:lstStyle/>
          <a:p>
            <a:r>
              <a:rPr lang="en-US" sz="2400" dirty="0"/>
              <a:t>Share a commitment you’ve made at each of the three levels of commitment:</a:t>
            </a:r>
          </a:p>
          <a:p>
            <a:pPr lvl="1"/>
            <a:r>
              <a:rPr lang="en-US" sz="2400" dirty="0"/>
              <a:t>Internalization</a:t>
            </a:r>
          </a:p>
          <a:p>
            <a:pPr lvl="1"/>
            <a:r>
              <a:rPr lang="en-US" sz="2400" dirty="0"/>
              <a:t>Identification</a:t>
            </a:r>
          </a:p>
          <a:p>
            <a:pPr lvl="1"/>
            <a:r>
              <a:rPr lang="en-US" sz="2400" dirty="0"/>
              <a:t>Compliance</a:t>
            </a:r>
          </a:p>
          <a:p>
            <a:r>
              <a:rPr lang="en-US" sz="2400" dirty="0"/>
              <a:t>Can you feel the variations in commitment for the three types? Explain.</a:t>
            </a:r>
          </a:p>
        </p:txBody>
      </p:sp>
    </p:spTree>
    <p:extLst>
      <p:ext uri="{BB962C8B-B14F-4D97-AF65-F5344CB8AC3E}">
        <p14:creationId xmlns:p14="http://schemas.microsoft.com/office/powerpoint/2010/main" val="3610389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Learning Objective </a:t>
            </a:r>
            <a:r>
              <a:rPr lang="en-US" sz="3600" dirty="0" smtClean="0">
                <a:latin typeface="+mj-lt"/>
              </a:rPr>
              <a:t>8.4</a:t>
            </a:r>
            <a:endParaRPr lang="en-US" sz="2000" b="0" dirty="0">
              <a:latin typeface="+mj-lt"/>
            </a:endParaRPr>
          </a:p>
        </p:txBody>
      </p:sp>
      <p:sp>
        <p:nvSpPr>
          <p:cNvPr id="3" name="Content Placeholder 2"/>
          <p:cNvSpPr>
            <a:spLocks noGrp="1"/>
          </p:cNvSpPr>
          <p:nvPr>
            <p:ph idx="1"/>
          </p:nvPr>
        </p:nvSpPr>
        <p:spPr/>
        <p:txBody>
          <a:bodyPr/>
          <a:lstStyle/>
          <a:p>
            <a:pPr marL="0" indent="0">
              <a:buNone/>
            </a:pPr>
            <a:r>
              <a:rPr lang="en-US" sz="2400" dirty="0"/>
              <a:t>A need to maintain consistency among all of our attitudinal components often motivates us to alter one or more of them.</a:t>
            </a:r>
          </a:p>
        </p:txBody>
      </p:sp>
    </p:spTree>
    <p:extLst>
      <p:ext uri="{BB962C8B-B14F-4D97-AF65-F5344CB8AC3E}">
        <p14:creationId xmlns:p14="http://schemas.microsoft.com/office/powerpoint/2010/main" val="2291610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3600" dirty="0">
                <a:latin typeface="+mj-lt"/>
              </a:rPr>
              <a:t>Consistency Principle</a:t>
            </a:r>
            <a:endParaRPr lang="en-IN" sz="2000" b="0" dirty="0">
              <a:latin typeface="+mj-lt"/>
            </a:endParaRPr>
          </a:p>
        </p:txBody>
      </p:sp>
      <p:sp>
        <p:nvSpPr>
          <p:cNvPr id="12" name="Content Placeholder 11"/>
          <p:cNvSpPr>
            <a:spLocks noGrp="1"/>
          </p:cNvSpPr>
          <p:nvPr>
            <p:ph idx="1"/>
          </p:nvPr>
        </p:nvSpPr>
        <p:spPr/>
        <p:txBody>
          <a:bodyPr/>
          <a:lstStyle/>
          <a:p>
            <a:r>
              <a:rPr lang="en-US" sz="2400" dirty="0"/>
              <a:t>We value/seek harmony among thoughts, feelings, and behaviors</a:t>
            </a:r>
          </a:p>
          <a:p>
            <a:r>
              <a:rPr lang="en-US" sz="2400" dirty="0"/>
              <a:t>We will change components to make them consistent</a:t>
            </a:r>
          </a:p>
          <a:p>
            <a:r>
              <a:rPr lang="en-US" sz="2400" dirty="0"/>
              <a:t>Relates to the theory of cognitive dissonance – we take action to resolve dissonance when our attitudes and behaviors are inconsistent</a:t>
            </a:r>
            <a:endParaRPr lang="en-IN" sz="2400" dirty="0"/>
          </a:p>
        </p:txBody>
      </p:sp>
    </p:spTree>
    <p:extLst>
      <p:ext uri="{BB962C8B-B14F-4D97-AF65-F5344CB8AC3E}">
        <p14:creationId xmlns:p14="http://schemas.microsoft.com/office/powerpoint/2010/main" val="3667023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Self-Perception Theory</a:t>
            </a:r>
            <a:endParaRPr lang="en-IN" sz="3600" b="0" dirty="0">
              <a:latin typeface="+mj-lt"/>
            </a:endParaRPr>
          </a:p>
        </p:txBody>
      </p:sp>
      <p:sp>
        <p:nvSpPr>
          <p:cNvPr id="6" name="Content Placeholder 5"/>
          <p:cNvSpPr>
            <a:spLocks noGrp="1"/>
          </p:cNvSpPr>
          <p:nvPr>
            <p:ph idx="1"/>
          </p:nvPr>
        </p:nvSpPr>
        <p:spPr/>
        <p:txBody>
          <a:bodyPr/>
          <a:lstStyle/>
          <a:p>
            <a:pPr marL="0" indent="0">
              <a:buNone/>
            </a:pPr>
            <a:r>
              <a:rPr lang="en-IN" sz="2400" b="1" dirty="0"/>
              <a:t>Foot-In-The-Door Technique</a:t>
            </a:r>
          </a:p>
          <a:p>
            <a:r>
              <a:rPr lang="en-IN" sz="2400" dirty="0"/>
              <a:t>Consumer is more likely to comply with a request if he has first agreed to comply with a smaller request</a:t>
            </a:r>
          </a:p>
          <a:p>
            <a:pPr marL="0" indent="0">
              <a:buNone/>
            </a:pPr>
            <a:r>
              <a:rPr lang="en-IN" sz="2400" b="1" dirty="0"/>
              <a:t>Low-Ball-Technique</a:t>
            </a:r>
          </a:p>
          <a:p>
            <a:r>
              <a:rPr lang="en-IN" sz="2400" dirty="0"/>
              <a:t>Person is asked for a small favor and is informed after agreeing to it that it will be very costly.</a:t>
            </a:r>
          </a:p>
          <a:p>
            <a:pPr marL="0" indent="0">
              <a:buNone/>
            </a:pPr>
            <a:r>
              <a:rPr lang="en-IN" sz="2400" b="1" dirty="0"/>
              <a:t>Door-In-The-Face Technique</a:t>
            </a:r>
          </a:p>
          <a:p>
            <a:r>
              <a:rPr lang="en-IN" sz="2400" dirty="0"/>
              <a:t>Person is first asked to do something extreme (which he refuses), then asked to do something smaller.</a:t>
            </a:r>
          </a:p>
        </p:txBody>
      </p:sp>
    </p:spTree>
    <p:extLst>
      <p:ext uri="{BB962C8B-B14F-4D97-AF65-F5344CB8AC3E}">
        <p14:creationId xmlns:p14="http://schemas.microsoft.com/office/powerpoint/2010/main" val="3757956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229600" cy="1097280"/>
          </a:xfrm>
        </p:spPr>
        <p:txBody>
          <a:bodyPr/>
          <a:lstStyle/>
          <a:p>
            <a:r>
              <a:rPr lang="en-US" sz="3600" dirty="0">
                <a:latin typeface="+mj-lt"/>
              </a:rPr>
              <a:t>Social Judgment Theory</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We assimilate new information about attitude objects in light of what we already know/feel</a:t>
            </a:r>
          </a:p>
          <a:p>
            <a:r>
              <a:rPr lang="en-US" sz="2400" dirty="0"/>
              <a:t>Initial attitude = frame of reference</a:t>
            </a:r>
          </a:p>
          <a:p>
            <a:r>
              <a:rPr lang="en-US" sz="2400" dirty="0"/>
              <a:t>Latitudes of acceptance and rejection</a:t>
            </a:r>
          </a:p>
          <a:p>
            <a:pPr lvl="1"/>
            <a:r>
              <a:rPr lang="en-US" sz="2400" dirty="0"/>
              <a:t>Assimilation effects</a:t>
            </a:r>
          </a:p>
          <a:p>
            <a:pPr lvl="1"/>
            <a:r>
              <a:rPr lang="en-US" sz="2400" dirty="0"/>
              <a:t>Contrast effects</a:t>
            </a:r>
          </a:p>
          <a:p>
            <a:pPr lvl="1"/>
            <a:r>
              <a:rPr lang="en-US" sz="2400" dirty="0"/>
              <a:t>Example: “Choosy mothers choose Jif Peanut Butter”</a:t>
            </a:r>
          </a:p>
        </p:txBody>
      </p:sp>
    </p:spTree>
    <p:extLst>
      <p:ext uri="{BB962C8B-B14F-4D97-AF65-F5344CB8AC3E}">
        <p14:creationId xmlns:p14="http://schemas.microsoft.com/office/powerpoint/2010/main" val="2159136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smtClean="0">
                <a:latin typeface="+mj-lt"/>
              </a:rPr>
              <a:t>Learning </a:t>
            </a:r>
            <a:r>
              <a:rPr lang="en-US" sz="3600" dirty="0">
                <a:latin typeface="+mj-lt"/>
              </a:rPr>
              <a:t>Objectives </a:t>
            </a:r>
            <a:r>
              <a:rPr lang="en-US" sz="2000" b="0" dirty="0">
                <a:latin typeface="+mj-lt"/>
              </a:rPr>
              <a:t>(1 of 3)</a:t>
            </a:r>
            <a:endParaRPr lang="en-IN" sz="2000" b="0" dirty="0">
              <a:latin typeface="+mj-lt"/>
            </a:endParaRPr>
          </a:p>
        </p:txBody>
      </p:sp>
      <p:sp>
        <p:nvSpPr>
          <p:cNvPr id="3" name="Content Placeholder 2"/>
          <p:cNvSpPr>
            <a:spLocks noGrp="1"/>
          </p:cNvSpPr>
          <p:nvPr>
            <p:ph idx="1"/>
          </p:nvPr>
        </p:nvSpPr>
        <p:spPr>
          <a:xfrm>
            <a:off x="457200" y="1600200"/>
            <a:ext cx="8229600" cy="4572000"/>
          </a:xfrm>
        </p:spPr>
        <p:txBody>
          <a:bodyPr/>
          <a:lstStyle/>
          <a:p>
            <a:pPr marL="536575" indent="-536575">
              <a:buNone/>
            </a:pPr>
            <a:r>
              <a:rPr lang="en-US" sz="2400" b="1" dirty="0" smtClean="0">
                <a:solidFill>
                  <a:schemeClr val="bg2"/>
                </a:solidFill>
              </a:rPr>
              <a:t>8.1</a:t>
            </a:r>
            <a:r>
              <a:rPr lang="en-US" sz="2400" dirty="0" smtClean="0"/>
              <a:t> It </a:t>
            </a:r>
            <a:r>
              <a:rPr lang="en-US" sz="2400" dirty="0"/>
              <a:t>is important for consumer researchers to understand the nature and power of attitudes.</a:t>
            </a:r>
            <a:r>
              <a:rPr lang="en-US" sz="2400" dirty="0">
                <a:sym typeface="Wingdings" pitchFamily="2" charset="2"/>
              </a:rPr>
              <a:t> </a:t>
            </a:r>
          </a:p>
          <a:p>
            <a:pPr marL="0" indent="0">
              <a:buNone/>
            </a:pPr>
            <a:r>
              <a:rPr lang="en-US" sz="2400" b="1" dirty="0" smtClean="0">
                <a:solidFill>
                  <a:schemeClr val="bg2"/>
                </a:solidFill>
              </a:rPr>
              <a:t>8.2</a:t>
            </a:r>
            <a:r>
              <a:rPr lang="en-US" sz="2400" dirty="0" smtClean="0"/>
              <a:t> Attitudes </a:t>
            </a:r>
            <a:r>
              <a:rPr lang="en-US" sz="2400" dirty="0"/>
              <a:t>are more complex than they first appear.</a:t>
            </a:r>
            <a:r>
              <a:rPr lang="en-US" sz="2400" dirty="0">
                <a:sym typeface="Wingdings" pitchFamily="2" charset="2"/>
              </a:rPr>
              <a:t> </a:t>
            </a:r>
          </a:p>
          <a:p>
            <a:pPr marL="0" indent="0">
              <a:buNone/>
            </a:pPr>
            <a:r>
              <a:rPr lang="en-US" sz="2400" b="1" dirty="0" smtClean="0">
                <a:solidFill>
                  <a:schemeClr val="bg2"/>
                </a:solidFill>
              </a:rPr>
              <a:t>8.3</a:t>
            </a:r>
            <a:r>
              <a:rPr lang="en-US" sz="2400" dirty="0" smtClean="0"/>
              <a:t> We </a:t>
            </a:r>
            <a:r>
              <a:rPr lang="en-US" sz="2400" dirty="0"/>
              <a:t>form attitudes in several ways.</a:t>
            </a:r>
          </a:p>
          <a:p>
            <a:pPr marL="447675" indent="-447675">
              <a:buNone/>
            </a:pPr>
            <a:r>
              <a:rPr lang="en-US" sz="2400" b="1" dirty="0" smtClean="0">
                <a:solidFill>
                  <a:schemeClr val="bg2"/>
                </a:solidFill>
              </a:rPr>
              <a:t>8.4</a:t>
            </a:r>
            <a:r>
              <a:rPr lang="en-US" sz="2400" dirty="0" smtClean="0"/>
              <a:t> A </a:t>
            </a:r>
            <a:r>
              <a:rPr lang="en-US" sz="2400" dirty="0"/>
              <a:t>need to maintain consistency among all of our attitudinal components motivates us to alter one or more of them.</a:t>
            </a:r>
          </a:p>
          <a:p>
            <a:pPr marL="536575" indent="-536575">
              <a:buNone/>
              <a:tabLst>
                <a:tab pos="447675" algn="l"/>
              </a:tabLst>
            </a:pPr>
            <a:r>
              <a:rPr lang="en-US" sz="2400" b="1" dirty="0" smtClean="0">
                <a:solidFill>
                  <a:schemeClr val="bg2"/>
                </a:solidFill>
              </a:rPr>
              <a:t>8.5</a:t>
            </a:r>
            <a:r>
              <a:rPr lang="en-US" sz="2400" dirty="0" smtClean="0"/>
              <a:t> Attitude </a:t>
            </a:r>
            <a:r>
              <a:rPr lang="en-US" sz="2400" dirty="0"/>
              <a:t>models identify specific components and combine them to predict a consumer’s overall attitude toward a product or brand.</a:t>
            </a:r>
          </a:p>
        </p:txBody>
      </p:sp>
    </p:spTree>
    <p:extLst>
      <p:ext uri="{BB962C8B-B14F-4D97-AF65-F5344CB8AC3E}">
        <p14:creationId xmlns:p14="http://schemas.microsoft.com/office/powerpoint/2010/main" val="4021579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229600" cy="1097280"/>
          </a:xfrm>
        </p:spPr>
        <p:txBody>
          <a:bodyPr/>
          <a:lstStyle/>
          <a:p>
            <a:r>
              <a:rPr lang="en-US" sz="3600" dirty="0">
                <a:latin typeface="+mj-lt"/>
              </a:rPr>
              <a:t>Balance Theory</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Considers how a person might perceive relations among different attitude objects and how he might alter attitudes to maintain consistency.</a:t>
            </a:r>
          </a:p>
          <a:p>
            <a:pPr marL="0" indent="0">
              <a:buNone/>
            </a:pPr>
            <a:r>
              <a:rPr lang="en-US" sz="2400" dirty="0"/>
              <a:t>Triad attitude structures:</a:t>
            </a:r>
          </a:p>
          <a:p>
            <a:r>
              <a:rPr lang="en-US" sz="2400" dirty="0"/>
              <a:t>Person</a:t>
            </a:r>
          </a:p>
          <a:p>
            <a:r>
              <a:rPr lang="en-US" sz="2400" dirty="0"/>
              <a:t>Perception of attitude object</a:t>
            </a:r>
          </a:p>
          <a:p>
            <a:r>
              <a:rPr lang="en-US" sz="2400" dirty="0"/>
              <a:t>Perception of other person/object</a:t>
            </a:r>
          </a:p>
        </p:txBody>
      </p:sp>
    </p:spTree>
    <p:extLst>
      <p:ext uri="{BB962C8B-B14F-4D97-AF65-F5344CB8AC3E}">
        <p14:creationId xmlns:p14="http://schemas.microsoft.com/office/powerpoint/2010/main" val="333581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600" dirty="0">
                <a:latin typeface="+mj-lt"/>
              </a:rPr>
              <a:t>Self-PerceptionTheory</a:t>
            </a:r>
            <a:endParaRPr lang="en-US" sz="2000" dirty="0">
              <a:latin typeface="+mj-lt"/>
            </a:endParaRPr>
          </a:p>
        </p:txBody>
      </p:sp>
      <p:sp>
        <p:nvSpPr>
          <p:cNvPr id="4" name="Content Placeholder 3"/>
          <p:cNvSpPr>
            <a:spLocks noGrp="1"/>
          </p:cNvSpPr>
          <p:nvPr>
            <p:ph idx="1"/>
          </p:nvPr>
        </p:nvSpPr>
        <p:spPr>
          <a:xfrm>
            <a:off x="457200" y="1447800"/>
            <a:ext cx="8229600" cy="304800"/>
          </a:xfrm>
        </p:spPr>
        <p:txBody>
          <a:bodyPr/>
          <a:lstStyle/>
          <a:p>
            <a:pPr marL="0" indent="0">
              <a:buNone/>
            </a:pPr>
            <a:r>
              <a:rPr lang="en-IN" sz="1800" b="1" dirty="0"/>
              <a:t>Figure 8.2 </a:t>
            </a:r>
            <a:r>
              <a:rPr lang="en-IN" sz="1800" dirty="0"/>
              <a:t>Balance Theory</a:t>
            </a:r>
          </a:p>
        </p:txBody>
      </p:sp>
      <p:pic>
        <p:nvPicPr>
          <p:cNvPr id="5" name="Picture 4" descr="The structure for the initial unbalanced triad is a triangle with the top vertex for Kristin, and the bottom vertices for Dan and earring. The sides of the triangle are labeled as follows: Kristin to Dan, plus. Kristin to earring, minus. Dan to earring, plus. This initial triad branches to 3 possible alternate triads with the same structure. For each additional triad, the following list provides the symbols on each side of the triangle. First triad: Kristin to Dan, minus. Kristin to earring, minus. Dan to earring, plus. Second triad: Kristin to Dan, plus. Kristin to earring, plus. Dan to earring, plus.  Third triad: Kristin to Dan, plus. Kristin to earring, minus. Dan to earring, circl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311" y="1881122"/>
            <a:ext cx="5771377" cy="4426465"/>
          </a:xfrm>
          <a:prstGeom prst="rect">
            <a:avLst/>
          </a:prstGeom>
        </p:spPr>
      </p:pic>
    </p:spTree>
    <p:extLst>
      <p:ext uri="{BB962C8B-B14F-4D97-AF65-F5344CB8AC3E}">
        <p14:creationId xmlns:p14="http://schemas.microsoft.com/office/powerpoint/2010/main" val="3968384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(4 of 10)</a:t>
            </a:r>
          </a:p>
        </p:txBody>
      </p:sp>
      <p:sp>
        <p:nvSpPr>
          <p:cNvPr id="3" name="Content Placeholder 2"/>
          <p:cNvSpPr>
            <a:spLocks noGrp="1"/>
          </p:cNvSpPr>
          <p:nvPr>
            <p:ph idx="1"/>
          </p:nvPr>
        </p:nvSpPr>
        <p:spPr/>
        <p:txBody>
          <a:bodyPr/>
          <a:lstStyle/>
          <a:p>
            <a:r>
              <a:rPr lang="en-US" sz="2400" dirty="0"/>
              <a:t>Interview a student next to you about a behavior that he or she has that is inconsistent with his or her attitudes (e.g., attitudes toward healthy eating or active lifestyle, attitudes toward materialism, etc.)</a:t>
            </a:r>
          </a:p>
          <a:p>
            <a:r>
              <a:rPr lang="en-US" sz="2400" dirty="0"/>
              <a:t>Ask the student to elaborate on why he or she has the behavior, then try to identify the way the person has resolved dissonant elements.</a:t>
            </a:r>
          </a:p>
        </p:txBody>
      </p:sp>
    </p:spTree>
    <p:extLst>
      <p:ext uri="{BB962C8B-B14F-4D97-AF65-F5344CB8AC3E}">
        <p14:creationId xmlns:p14="http://schemas.microsoft.com/office/powerpoint/2010/main" val="2388682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600" dirty="0">
                <a:latin typeface="+mj-lt"/>
              </a:rPr>
              <a:t>Learning Objective </a:t>
            </a:r>
            <a:r>
              <a:rPr lang="en-US" sz="3600" dirty="0" smtClean="0">
                <a:latin typeface="+mj-lt"/>
              </a:rPr>
              <a:t>8.5</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Attitude models identify specific components and combine them to predict a consumer’s overall attitude toward a product or brand.</a:t>
            </a:r>
            <a:endParaRPr lang="en-AU" sz="2400" dirty="0"/>
          </a:p>
        </p:txBody>
      </p:sp>
    </p:spTree>
    <p:extLst>
      <p:ext uri="{BB962C8B-B14F-4D97-AF65-F5344CB8AC3E}">
        <p14:creationId xmlns:p14="http://schemas.microsoft.com/office/powerpoint/2010/main" val="982649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A Multiattribute Attitude Model: The Fishbein Model</a:t>
            </a:r>
            <a:endParaRPr lang="en-US" sz="2000" b="0" dirty="0">
              <a:latin typeface="+mj-lt"/>
            </a:endParaRPr>
          </a:p>
        </p:txBody>
      </p:sp>
      <p:sp>
        <p:nvSpPr>
          <p:cNvPr id="3" name="Content Placeholder 2"/>
          <p:cNvSpPr>
            <a:spLocks noGrp="1"/>
          </p:cNvSpPr>
          <p:nvPr>
            <p:ph idx="1"/>
          </p:nvPr>
        </p:nvSpPr>
        <p:spPr/>
        <p:txBody>
          <a:bodyPr/>
          <a:lstStyle/>
          <a:p>
            <a:r>
              <a:rPr lang="en-US" sz="2400" dirty="0"/>
              <a:t>Salient Beliefs</a:t>
            </a:r>
          </a:p>
          <a:p>
            <a:r>
              <a:rPr lang="en-US" sz="2400" dirty="0"/>
              <a:t>Object-Attribute Linkages</a:t>
            </a:r>
          </a:p>
          <a:p>
            <a:r>
              <a:rPr lang="en-US" sz="2400" dirty="0"/>
              <a:t>Evaluation</a:t>
            </a:r>
          </a:p>
        </p:txBody>
      </p:sp>
    </p:spTree>
    <p:extLst>
      <p:ext uri="{BB962C8B-B14F-4D97-AF65-F5344CB8AC3E}">
        <p14:creationId xmlns:p14="http://schemas.microsoft.com/office/powerpoint/2010/main" val="597449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Marketing Applications </a:t>
            </a:r>
            <a:r>
              <a:rPr lang="en-US" sz="3600" dirty="0" smtClean="0">
                <a:latin typeface="+mj-lt"/>
              </a:rPr>
              <a:t>of </a:t>
            </a:r>
            <a:r>
              <a:rPr lang="en-US" sz="3600" dirty="0">
                <a:latin typeface="+mj-lt"/>
              </a:rPr>
              <a:t>the Multiattribute Model </a:t>
            </a:r>
            <a:r>
              <a:rPr lang="en-US" sz="2000" b="0" dirty="0">
                <a:latin typeface="+mj-lt"/>
              </a:rPr>
              <a:t>(1 of 2)</a:t>
            </a:r>
          </a:p>
        </p:txBody>
      </p:sp>
      <p:sp>
        <p:nvSpPr>
          <p:cNvPr id="3" name="Content Placeholder 2"/>
          <p:cNvSpPr>
            <a:spLocks noGrp="1"/>
          </p:cNvSpPr>
          <p:nvPr>
            <p:ph idx="1"/>
          </p:nvPr>
        </p:nvSpPr>
        <p:spPr>
          <a:xfrm>
            <a:off x="457200" y="1600201"/>
            <a:ext cx="8229600" cy="228600"/>
          </a:xfrm>
        </p:spPr>
        <p:txBody>
          <a:bodyPr/>
          <a:lstStyle/>
          <a:p>
            <a:pPr marL="0" indent="0">
              <a:lnSpc>
                <a:spcPct val="90000"/>
              </a:lnSpc>
              <a:buNone/>
            </a:pPr>
            <a:r>
              <a:rPr lang="en-IN" sz="1800" b="1" dirty="0"/>
              <a:t>Table 8.1 </a:t>
            </a:r>
            <a:r>
              <a:rPr lang="en-IN" sz="1800" dirty="0"/>
              <a:t>The Basic Multiattribute Model: Saundra’s College Decision</a:t>
            </a:r>
            <a:endParaRPr lang="en-US" sz="1800" dirty="0"/>
          </a:p>
        </p:txBody>
      </p:sp>
      <p:graphicFrame>
        <p:nvGraphicFramePr>
          <p:cNvPr id="7" name="Table 1"/>
          <p:cNvGraphicFramePr>
            <a:graphicFrameLocks noGrp="1"/>
          </p:cNvGraphicFramePr>
          <p:nvPr>
            <p:ph idx="13"/>
            <p:extLst>
              <p:ext uri="{D42A27DB-BD31-4B8C-83A1-F6EECF244321}">
                <p14:modId xmlns:p14="http://schemas.microsoft.com/office/powerpoint/2010/main" val="2940580999"/>
              </p:ext>
            </p:extLst>
          </p:nvPr>
        </p:nvGraphicFramePr>
        <p:xfrm>
          <a:off x="762000" y="2275840"/>
          <a:ext cx="7239000" cy="3820160"/>
        </p:xfrm>
        <a:graphic>
          <a:graphicData uri="http://schemas.openxmlformats.org/drawingml/2006/table">
            <a:tbl>
              <a:tblPr firstRow="1" bandRow="1">
                <a:tableStyleId>{3B4B98B0-60AC-42C2-AFA5-B58CD77FA1E5}</a:tableStyleId>
              </a:tblPr>
              <a:tblGrid>
                <a:gridCol w="1524000">
                  <a:extLst>
                    <a:ext uri="{9D8B030D-6E8A-4147-A177-3AD203B41FA5}">
                      <a16:colId xmlns:a16="http://schemas.microsoft.com/office/drawing/2014/main" val="1093036050"/>
                    </a:ext>
                  </a:extLst>
                </a:gridCol>
                <a:gridCol w="1524000">
                  <a:extLst>
                    <a:ext uri="{9D8B030D-6E8A-4147-A177-3AD203B41FA5}">
                      <a16:colId xmlns:a16="http://schemas.microsoft.com/office/drawing/2014/main" val="4142848558"/>
                    </a:ext>
                  </a:extLst>
                </a:gridCol>
                <a:gridCol w="762000">
                  <a:extLst>
                    <a:ext uri="{9D8B030D-6E8A-4147-A177-3AD203B41FA5}">
                      <a16:colId xmlns:a16="http://schemas.microsoft.com/office/drawing/2014/main" val="4096901097"/>
                    </a:ext>
                  </a:extLst>
                </a:gridCol>
                <a:gridCol w="1066800">
                  <a:extLst>
                    <a:ext uri="{9D8B030D-6E8A-4147-A177-3AD203B41FA5}">
                      <a16:colId xmlns:a16="http://schemas.microsoft.com/office/drawing/2014/main" val="176980146"/>
                    </a:ext>
                  </a:extLst>
                </a:gridCol>
                <a:gridCol w="1066800">
                  <a:extLst>
                    <a:ext uri="{9D8B030D-6E8A-4147-A177-3AD203B41FA5}">
                      <a16:colId xmlns:a16="http://schemas.microsoft.com/office/drawing/2014/main" val="2869133522"/>
                    </a:ext>
                  </a:extLst>
                </a:gridCol>
                <a:gridCol w="1295400">
                  <a:extLst>
                    <a:ext uri="{9D8B030D-6E8A-4147-A177-3AD203B41FA5}">
                      <a16:colId xmlns:a16="http://schemas.microsoft.com/office/drawing/2014/main" val="2941345244"/>
                    </a:ext>
                  </a:extLst>
                </a:gridCol>
              </a:tblGrid>
              <a:tr h="370840">
                <a:tc>
                  <a:txBody>
                    <a:bodyPr/>
                    <a:lstStyle/>
                    <a:p>
                      <a:r>
                        <a:rPr lang="en-IN" sz="1400" b="1" i="0" kern="1200" baseline="0" dirty="0">
                          <a:solidFill>
                            <a:schemeClr val="tx1"/>
                          </a:solidFill>
                          <a:effectLst/>
                          <a:latin typeface="+mn-lt"/>
                          <a:ea typeface="+mn-ea"/>
                          <a:cs typeface="+mn-cs"/>
                        </a:rPr>
                        <a:t>Beliefs (B)</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516250"/>
                  </a:ext>
                </a:extLst>
              </a:tr>
              <a:tr h="370840">
                <a:tc>
                  <a:txBody>
                    <a:bodyPr/>
                    <a:lstStyle/>
                    <a:p>
                      <a:r>
                        <a:rPr lang="en-IN" sz="1400" b="1" i="0" kern="1200" baseline="0" dirty="0">
                          <a:solidFill>
                            <a:schemeClr val="tx1"/>
                          </a:solidFill>
                          <a:effectLst/>
                          <a:latin typeface="+mn-lt"/>
                          <a:ea typeface="+mn-ea"/>
                          <a:cs typeface="+mn-cs"/>
                        </a:rPr>
                        <a:t>Attribute (</a:t>
                      </a:r>
                      <a:r>
                        <a:rPr lang="en-IN" sz="1400" b="1" i="0" kern="1200" baseline="0" dirty="0" err="1">
                          <a:solidFill>
                            <a:schemeClr val="tx1"/>
                          </a:solidFill>
                          <a:effectLst/>
                          <a:latin typeface="+mn-lt"/>
                          <a:ea typeface="+mn-ea"/>
                          <a:cs typeface="+mn-cs"/>
                        </a:rPr>
                        <a:t>i</a:t>
                      </a:r>
                      <a:r>
                        <a:rPr lang="en-IN" sz="1400" b="1" i="0" kern="1200" baseline="0" dirty="0">
                          <a:solidFill>
                            <a:schemeClr val="tx1"/>
                          </a:solidFill>
                          <a:effectLst/>
                          <a:latin typeface="+mn-lt"/>
                          <a:ea typeface="+mn-ea"/>
                          <a:cs typeface="+mn-cs"/>
                        </a:rPr>
                        <a:t>)</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1" i="0" kern="1200" baseline="0" dirty="0">
                          <a:solidFill>
                            <a:schemeClr val="tx1"/>
                          </a:solidFill>
                          <a:effectLst/>
                          <a:latin typeface="+mn-lt"/>
                          <a:ea typeface="+mn-ea"/>
                          <a:cs typeface="+mn-cs"/>
                        </a:rPr>
                        <a:t>Importance (</a:t>
                      </a:r>
                      <a:r>
                        <a:rPr lang="en-IN" sz="1400" b="1" i="1" kern="1200" baseline="0" dirty="0">
                          <a:solidFill>
                            <a:schemeClr val="tx1"/>
                          </a:solidFill>
                          <a:effectLst/>
                          <a:latin typeface="+mn-lt"/>
                          <a:ea typeface="+mn-ea"/>
                          <a:cs typeface="+mn-cs"/>
                        </a:rPr>
                        <a:t>I</a:t>
                      </a:r>
                      <a:r>
                        <a:rPr lang="en-IN" sz="1400" b="1" i="0" kern="1200" baseline="0" dirty="0">
                          <a:solidFill>
                            <a:schemeClr val="tx1"/>
                          </a:solidFill>
                          <a:effectLst/>
                          <a:latin typeface="+mn-lt"/>
                          <a:ea typeface="+mn-ea"/>
                          <a:cs typeface="+mn-cs"/>
                        </a:rPr>
                        <a:t>)</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1" i="0" kern="1200" baseline="0" dirty="0">
                          <a:solidFill>
                            <a:schemeClr val="tx1"/>
                          </a:solidFill>
                          <a:effectLst/>
                          <a:latin typeface="+mn-lt"/>
                          <a:ea typeface="+mn-ea"/>
                          <a:cs typeface="+mn-cs"/>
                        </a:rPr>
                        <a:t>Smith</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1" i="0" kern="1200" baseline="0" dirty="0">
                          <a:solidFill>
                            <a:schemeClr val="tx1"/>
                          </a:solidFill>
                          <a:effectLst/>
                          <a:latin typeface="+mn-lt"/>
                          <a:ea typeface="+mn-ea"/>
                          <a:cs typeface="+mn-cs"/>
                        </a:rPr>
                        <a:t>Princeton</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1" i="0" kern="1200" baseline="0" dirty="0">
                          <a:solidFill>
                            <a:schemeClr val="tx1"/>
                          </a:solidFill>
                          <a:effectLst/>
                          <a:latin typeface="+mn-lt"/>
                          <a:ea typeface="+mn-ea"/>
                          <a:cs typeface="+mn-cs"/>
                        </a:rPr>
                        <a:t>Rutgers</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1" i="0" kern="1200" baseline="0" dirty="0">
                          <a:solidFill>
                            <a:schemeClr val="tx1"/>
                          </a:solidFill>
                          <a:effectLst/>
                          <a:latin typeface="+mn-lt"/>
                          <a:ea typeface="+mn-ea"/>
                          <a:cs typeface="+mn-cs"/>
                        </a:rPr>
                        <a:t>Northland</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1974907"/>
                  </a:ext>
                </a:extLst>
              </a:tr>
              <a:tr h="370840">
                <a:tc>
                  <a:txBody>
                    <a:bodyPr/>
                    <a:lstStyle/>
                    <a:p>
                      <a:r>
                        <a:rPr lang="en-IN" sz="1400" b="1" i="0" kern="1200" baseline="0" dirty="0">
                          <a:solidFill>
                            <a:schemeClr val="tx1"/>
                          </a:solidFill>
                          <a:effectLst/>
                          <a:latin typeface="+mn-lt"/>
                          <a:ea typeface="+mn-ea"/>
                          <a:cs typeface="+mn-cs"/>
                        </a:rPr>
                        <a:t>Academic reputation</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6</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8</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6</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4107016"/>
                  </a:ext>
                </a:extLst>
              </a:tr>
              <a:tr h="264160">
                <a:tc>
                  <a:txBody>
                    <a:bodyPr/>
                    <a:lstStyle/>
                    <a:p>
                      <a:r>
                        <a:rPr lang="en-IN" sz="1400" b="1" i="0" kern="1200" baseline="0" dirty="0">
                          <a:solidFill>
                            <a:schemeClr val="tx1"/>
                          </a:solidFill>
                          <a:effectLst/>
                          <a:latin typeface="+mn-lt"/>
                          <a:ea typeface="+mn-ea"/>
                          <a:cs typeface="+mn-cs"/>
                        </a:rPr>
                        <a:t>All women</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7</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2675659"/>
                  </a:ext>
                </a:extLst>
              </a:tr>
              <a:tr h="264160">
                <a:tc>
                  <a:txBody>
                    <a:bodyPr/>
                    <a:lstStyle/>
                    <a:p>
                      <a:r>
                        <a:rPr lang="en-IN" sz="1400" b="1" i="0" kern="1200" baseline="0" dirty="0">
                          <a:solidFill>
                            <a:schemeClr val="tx1"/>
                          </a:solidFill>
                          <a:effectLst/>
                          <a:latin typeface="+mn-lt"/>
                          <a:ea typeface="+mn-ea"/>
                          <a:cs typeface="+mn-cs"/>
                        </a:rPr>
                        <a:t>Cost</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4</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6</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659669"/>
                  </a:ext>
                </a:extLst>
              </a:tr>
              <a:tr h="370840">
                <a:tc>
                  <a:txBody>
                    <a:bodyPr/>
                    <a:lstStyle/>
                    <a:p>
                      <a:r>
                        <a:rPr lang="en-IN" sz="1400" b="1" i="0" kern="1200" baseline="0" dirty="0">
                          <a:solidFill>
                            <a:schemeClr val="tx1"/>
                          </a:solidFill>
                          <a:effectLst/>
                          <a:latin typeface="+mn-lt"/>
                          <a:ea typeface="+mn-ea"/>
                          <a:cs typeface="+mn-cs"/>
                        </a:rPr>
                        <a:t>Proximity to home</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6</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692787"/>
                  </a:ext>
                </a:extLst>
              </a:tr>
              <a:tr h="299720">
                <a:tc>
                  <a:txBody>
                    <a:bodyPr/>
                    <a:lstStyle/>
                    <a:p>
                      <a:r>
                        <a:rPr lang="en-IN" sz="1400" b="1" i="0" kern="1200" baseline="0" dirty="0" smtClean="0">
                          <a:solidFill>
                            <a:schemeClr val="tx1"/>
                          </a:solidFill>
                          <a:effectLst/>
                          <a:latin typeface="+mn-lt"/>
                          <a:ea typeface="+mn-ea"/>
                          <a:cs typeface="+mn-cs"/>
                        </a:rPr>
                        <a:t>Athletics</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5</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7396158"/>
                  </a:ext>
                </a:extLst>
              </a:tr>
              <a:tr h="370840">
                <a:tc>
                  <a:txBody>
                    <a:bodyPr/>
                    <a:lstStyle/>
                    <a:p>
                      <a:r>
                        <a:rPr lang="en-IN" sz="1400" b="1" i="0" kern="1200" baseline="0" dirty="0">
                          <a:solidFill>
                            <a:schemeClr val="tx1"/>
                          </a:solidFill>
                          <a:effectLst/>
                          <a:latin typeface="+mn-lt"/>
                          <a:ea typeface="+mn-ea"/>
                          <a:cs typeface="+mn-cs"/>
                        </a:rPr>
                        <a:t>Party atmosphere</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7</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85204"/>
                  </a:ext>
                </a:extLst>
              </a:tr>
              <a:tr h="294640">
                <a:tc>
                  <a:txBody>
                    <a:bodyPr/>
                    <a:lstStyle/>
                    <a:p>
                      <a:r>
                        <a:rPr lang="en-IN" sz="1400" b="1" i="0" kern="1200" baseline="0" dirty="0">
                          <a:solidFill>
                            <a:schemeClr val="tx1"/>
                          </a:solidFill>
                          <a:effectLst/>
                          <a:latin typeface="+mn-lt"/>
                          <a:ea typeface="+mn-ea"/>
                          <a:cs typeface="+mn-cs"/>
                        </a:rPr>
                        <a:t>library facilities</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5</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7</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9</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7</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8504073"/>
                  </a:ext>
                </a:extLst>
              </a:tr>
              <a:tr h="294640">
                <a:tc>
                  <a:txBody>
                    <a:bodyPr/>
                    <a:lstStyle/>
                    <a:p>
                      <a:r>
                        <a:rPr lang="en-IN" sz="1400" b="1" i="0" kern="1200" baseline="0" dirty="0">
                          <a:solidFill>
                            <a:schemeClr val="tx1"/>
                          </a:solidFill>
                          <a:effectLst/>
                          <a:latin typeface="+mn-lt"/>
                          <a:ea typeface="+mn-ea"/>
                          <a:cs typeface="+mn-cs"/>
                        </a:rPr>
                        <a:t>Attitude score</a:t>
                      </a:r>
                      <a:endParaRPr lang="en-IN" sz="14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400" b="0" i="0" baseline="0" dirty="0">
                          <a:solidFill>
                            <a:schemeClr val="bg1"/>
                          </a:solidFill>
                        </a:rPr>
                        <a:t>Blank</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163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142</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153</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400" b="0" i="0" kern="1200" baseline="0" dirty="0">
                          <a:solidFill>
                            <a:schemeClr val="tx1"/>
                          </a:solidFill>
                          <a:effectLst/>
                          <a:latin typeface="+mn-lt"/>
                          <a:ea typeface="+mn-ea"/>
                          <a:cs typeface="+mn-cs"/>
                        </a:rPr>
                        <a:t>131</a:t>
                      </a:r>
                      <a:endParaRPr lang="en-IN"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886537"/>
                  </a:ext>
                </a:extLst>
              </a:tr>
            </a:tbl>
          </a:graphicData>
        </a:graphic>
      </p:graphicFrame>
    </p:spTree>
    <p:extLst>
      <p:ext uri="{BB962C8B-B14F-4D97-AF65-F5344CB8AC3E}">
        <p14:creationId xmlns:p14="http://schemas.microsoft.com/office/powerpoint/2010/main" val="3773109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Capitalize on Relative Advantage</a:t>
            </a:r>
          </a:p>
          <a:p>
            <a:r>
              <a:rPr lang="en-US" sz="2400" dirty="0"/>
              <a:t>Strengthen Perceived Linkages</a:t>
            </a:r>
          </a:p>
          <a:p>
            <a:r>
              <a:rPr lang="en-US" sz="2400" dirty="0"/>
              <a:t>Add a New Attribute</a:t>
            </a:r>
          </a:p>
          <a:p>
            <a:r>
              <a:rPr lang="en-US" sz="2400" dirty="0"/>
              <a:t>Influence Competitor’s Ratings</a:t>
            </a:r>
          </a:p>
        </p:txBody>
      </p:sp>
      <p:sp>
        <p:nvSpPr>
          <p:cNvPr id="5" name="Title 1"/>
          <p:cNvSpPr>
            <a:spLocks noGrp="1"/>
          </p:cNvSpPr>
          <p:nvPr>
            <p:ph type="title"/>
          </p:nvPr>
        </p:nvSpPr>
        <p:spPr>
          <a:xfrm>
            <a:off x="457200" y="215372"/>
            <a:ext cx="8229600" cy="1097280"/>
          </a:xfrm>
        </p:spPr>
        <p:txBody>
          <a:bodyPr/>
          <a:lstStyle/>
          <a:p>
            <a:r>
              <a:rPr lang="en-US" sz="3600" dirty="0">
                <a:latin typeface="+mj-lt"/>
              </a:rPr>
              <a:t>Marketing Applications </a:t>
            </a:r>
            <a:r>
              <a:rPr lang="en-US" sz="3600" dirty="0" smtClean="0">
                <a:latin typeface="+mj-lt"/>
              </a:rPr>
              <a:t>of </a:t>
            </a:r>
            <a:r>
              <a:rPr lang="en-US" sz="3600" dirty="0">
                <a:latin typeface="+mj-lt"/>
              </a:rPr>
              <a:t>the Multiattribute Model </a:t>
            </a:r>
            <a:r>
              <a:rPr lang="en-US" sz="2000" b="0" dirty="0" smtClean="0">
                <a:latin typeface="+mj-lt"/>
              </a:rPr>
              <a:t>(2 </a:t>
            </a:r>
            <a:r>
              <a:rPr lang="en-US" sz="2000" b="0" dirty="0">
                <a:latin typeface="+mj-lt"/>
              </a:rPr>
              <a:t>of 2)</a:t>
            </a:r>
          </a:p>
        </p:txBody>
      </p:sp>
    </p:spTree>
    <p:extLst>
      <p:ext uri="{BB962C8B-B14F-4D97-AF65-F5344CB8AC3E}">
        <p14:creationId xmlns:p14="http://schemas.microsoft.com/office/powerpoint/2010/main" val="2687885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The Extended Fishbein </a:t>
            </a:r>
            <a:r>
              <a:rPr lang="en-US" sz="3600" dirty="0" smtClean="0">
                <a:latin typeface="+mj-lt"/>
              </a:rPr>
              <a:t>Model: The </a:t>
            </a:r>
            <a:r>
              <a:rPr lang="en-US" sz="3600" dirty="0">
                <a:latin typeface="+mj-lt"/>
              </a:rPr>
              <a:t>Theory of Reasoned Action</a:t>
            </a:r>
            <a:endParaRPr lang="en-US" sz="2000" b="0" dirty="0">
              <a:latin typeface="+mj-lt"/>
            </a:endParaRPr>
          </a:p>
        </p:txBody>
      </p:sp>
      <p:sp>
        <p:nvSpPr>
          <p:cNvPr id="3" name="Content Placeholder 2"/>
          <p:cNvSpPr>
            <a:spLocks noGrp="1"/>
          </p:cNvSpPr>
          <p:nvPr>
            <p:ph idx="1"/>
          </p:nvPr>
        </p:nvSpPr>
        <p:spPr/>
        <p:txBody>
          <a:bodyPr/>
          <a:lstStyle/>
          <a:p>
            <a:r>
              <a:rPr lang="en-US" sz="2400" dirty="0"/>
              <a:t>Intentions versus behavior: measure behavioral intentions, not just intentions</a:t>
            </a:r>
          </a:p>
          <a:p>
            <a:r>
              <a:rPr lang="en-US" sz="2400" dirty="0"/>
              <a:t>Social pressure: acknowledge the power of other people in purchasing decision</a:t>
            </a:r>
          </a:p>
          <a:p>
            <a:r>
              <a:rPr lang="en-US" sz="2400" dirty="0"/>
              <a:t>Attitude toward buying: measure attitude toward the act of buying, not just the product</a:t>
            </a:r>
          </a:p>
        </p:txBody>
      </p:sp>
    </p:spTree>
    <p:extLst>
      <p:ext uri="{BB962C8B-B14F-4D97-AF65-F5344CB8AC3E}">
        <p14:creationId xmlns:p14="http://schemas.microsoft.com/office/powerpoint/2010/main" val="2541944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5372"/>
            <a:ext cx="8229600" cy="1097280"/>
          </a:xfrm>
        </p:spPr>
        <p:txBody>
          <a:bodyPr/>
          <a:lstStyle/>
          <a:p>
            <a:r>
              <a:rPr lang="en-US" sz="3600" dirty="0">
                <a:latin typeface="+mj-lt"/>
              </a:rPr>
              <a:t>Figure 8.3 Theory of Trying</a:t>
            </a:r>
            <a:endParaRPr lang="en-US" sz="2000" b="0" dirty="0">
              <a:latin typeface="+mj-lt"/>
            </a:endParaRPr>
          </a:p>
        </p:txBody>
      </p:sp>
      <p:pic>
        <p:nvPicPr>
          <p:cNvPr id="5" name="Picture 4" descr="The sum of b sub i e sub i yields our attitude toward success. Our attitude toward success, combined with our expectation of success, informs our attitude toward trying. The sum of b sub j e sub j yields our attitude toward failure. Our attitude toward failure, combined with our expectation of failure, informs our attitude toward trying. The sum of b sub k e sub k yields our attitude toward process. Our attitude toward process informs our attitude toward trying. &#10;Our attitude toward trying, combined with frequency of past trying and social norm toward trying influences our intention to try. Our intention to try, frequency of past trying, and recency of past trying, all influence the actual act of try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67" y="1828800"/>
            <a:ext cx="8004959" cy="3999282"/>
          </a:xfrm>
          <a:prstGeom prst="rect">
            <a:avLst/>
          </a:prstGeom>
        </p:spPr>
      </p:pic>
    </p:spTree>
    <p:extLst>
      <p:ext uri="{BB962C8B-B14F-4D97-AF65-F5344CB8AC3E}">
        <p14:creationId xmlns:p14="http://schemas.microsoft.com/office/powerpoint/2010/main" val="4264700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How Do Marketers Change Attitudes? </a:t>
            </a:r>
            <a:endParaRPr lang="en-IN" sz="2000" b="0" dirty="0">
              <a:latin typeface="+mj-lt"/>
            </a:endParaRPr>
          </a:p>
        </p:txBody>
      </p:sp>
      <p:sp>
        <p:nvSpPr>
          <p:cNvPr id="3" name="Content Placeholder 2"/>
          <p:cNvSpPr>
            <a:spLocks noGrp="1"/>
          </p:cNvSpPr>
          <p:nvPr>
            <p:ph idx="1"/>
          </p:nvPr>
        </p:nvSpPr>
        <p:spPr/>
        <p:txBody>
          <a:bodyPr/>
          <a:lstStyle/>
          <a:p>
            <a:r>
              <a:rPr lang="en-IN" sz="2400" dirty="0"/>
              <a:t>Reciprocity</a:t>
            </a:r>
          </a:p>
          <a:p>
            <a:r>
              <a:rPr lang="en-IN" sz="2400" dirty="0"/>
              <a:t>Scarcity</a:t>
            </a:r>
          </a:p>
          <a:p>
            <a:r>
              <a:rPr lang="en-IN" sz="2400" dirty="0"/>
              <a:t>Authority</a:t>
            </a:r>
          </a:p>
          <a:p>
            <a:r>
              <a:rPr lang="en-IN" sz="2400" dirty="0"/>
              <a:t>Consistency</a:t>
            </a:r>
          </a:p>
          <a:p>
            <a:r>
              <a:rPr lang="en-IN" sz="2400" dirty="0"/>
              <a:t>Liking</a:t>
            </a:r>
          </a:p>
          <a:p>
            <a:r>
              <a:rPr lang="en-IN" sz="2400" dirty="0"/>
              <a:t>Consensus</a:t>
            </a:r>
          </a:p>
        </p:txBody>
      </p:sp>
    </p:spTree>
    <p:extLst>
      <p:ext uri="{BB962C8B-B14F-4D97-AF65-F5344CB8AC3E}">
        <p14:creationId xmlns:p14="http://schemas.microsoft.com/office/powerpoint/2010/main" val="202230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Learning </a:t>
            </a:r>
            <a:r>
              <a:rPr lang="en-US" sz="3600" dirty="0" smtClean="0">
                <a:latin typeface="+mj-lt"/>
              </a:rPr>
              <a:t>Objectives </a:t>
            </a:r>
            <a:r>
              <a:rPr lang="en-US" sz="2000" b="0" dirty="0">
                <a:latin typeface="+mj-lt"/>
              </a:rPr>
              <a:t>(2 of 3)</a:t>
            </a:r>
            <a:endParaRPr lang="en-IN" sz="2000" b="0" dirty="0">
              <a:latin typeface="+mj-lt"/>
            </a:endParaRPr>
          </a:p>
        </p:txBody>
      </p:sp>
      <p:sp>
        <p:nvSpPr>
          <p:cNvPr id="3" name="Content Placeholder 2"/>
          <p:cNvSpPr>
            <a:spLocks noGrp="1"/>
          </p:cNvSpPr>
          <p:nvPr>
            <p:ph idx="1"/>
          </p:nvPr>
        </p:nvSpPr>
        <p:spPr>
          <a:xfrm>
            <a:off x="457200" y="1600200"/>
            <a:ext cx="8229600" cy="4724400"/>
          </a:xfrm>
        </p:spPr>
        <p:txBody>
          <a:bodyPr/>
          <a:lstStyle/>
          <a:p>
            <a:pPr marL="536575" indent="-536575">
              <a:buNone/>
            </a:pPr>
            <a:r>
              <a:rPr lang="en-US" sz="2400" b="1" dirty="0" smtClean="0">
                <a:solidFill>
                  <a:schemeClr val="bg2"/>
                </a:solidFill>
              </a:rPr>
              <a:t>8.6</a:t>
            </a:r>
            <a:r>
              <a:rPr lang="en-US" sz="2400" dirty="0" smtClean="0"/>
              <a:t> The </a:t>
            </a:r>
            <a:r>
              <a:rPr lang="en-US" sz="2400" dirty="0"/>
              <a:t>communications model identifies several important components for marketers when they try to change consumers’ attitudes toward products and services.</a:t>
            </a:r>
          </a:p>
          <a:p>
            <a:pPr marL="536575" indent="-536575">
              <a:buNone/>
            </a:pPr>
            <a:r>
              <a:rPr lang="en-US" sz="2400" b="1" dirty="0" smtClean="0">
                <a:solidFill>
                  <a:schemeClr val="bg2"/>
                </a:solidFill>
              </a:rPr>
              <a:t>8.7</a:t>
            </a:r>
            <a:r>
              <a:rPr lang="en-US" sz="2400" dirty="0" smtClean="0"/>
              <a:t> The </a:t>
            </a:r>
            <a:r>
              <a:rPr lang="en-US" sz="2400" dirty="0"/>
              <a:t>consumer who processes such a message is not necessarily the passive receiver of information marketers once believed him to be.</a:t>
            </a:r>
          </a:p>
          <a:p>
            <a:pPr marL="536575" indent="-536575">
              <a:buNone/>
            </a:pPr>
            <a:r>
              <a:rPr lang="en-US" sz="2400" b="1" dirty="0" smtClean="0">
                <a:solidFill>
                  <a:schemeClr val="bg2"/>
                </a:solidFill>
              </a:rPr>
              <a:t>8.8</a:t>
            </a:r>
            <a:r>
              <a:rPr lang="en-US" sz="2400" dirty="0" smtClean="0"/>
              <a:t> Several </a:t>
            </a:r>
            <a:r>
              <a:rPr lang="en-US" sz="2400" dirty="0"/>
              <a:t>factors influence a message source’s effectiveness.</a:t>
            </a:r>
          </a:p>
        </p:txBody>
      </p:sp>
    </p:spTree>
    <p:extLst>
      <p:ext uri="{BB962C8B-B14F-4D97-AF65-F5344CB8AC3E}">
        <p14:creationId xmlns:p14="http://schemas.microsoft.com/office/powerpoint/2010/main" val="1864675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(5 of 10)</a:t>
            </a:r>
          </a:p>
        </p:txBody>
      </p:sp>
      <p:sp>
        <p:nvSpPr>
          <p:cNvPr id="3" name="Content Placeholder 2"/>
          <p:cNvSpPr>
            <a:spLocks noGrp="1"/>
          </p:cNvSpPr>
          <p:nvPr>
            <p:ph idx="1"/>
          </p:nvPr>
        </p:nvSpPr>
        <p:spPr/>
        <p:txBody>
          <a:bodyPr/>
          <a:lstStyle/>
          <a:p>
            <a:r>
              <a:rPr lang="en-US" sz="2400" dirty="0"/>
              <a:t>Can you think of a time that you were persuaded by marketing? Which of the persuasion tactics were used and in what way?</a:t>
            </a:r>
          </a:p>
        </p:txBody>
      </p:sp>
    </p:spTree>
    <p:extLst>
      <p:ext uri="{BB962C8B-B14F-4D97-AF65-F5344CB8AC3E}">
        <p14:creationId xmlns:p14="http://schemas.microsoft.com/office/powerpoint/2010/main" val="415382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Learning Objective </a:t>
            </a:r>
            <a:r>
              <a:rPr lang="en-US" sz="3600" dirty="0" smtClean="0">
                <a:latin typeface="+mj-lt"/>
              </a:rPr>
              <a:t>8.6</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The communications model identifies several important components for marketers when they try to change consumers’ attitudes toward products and services.</a:t>
            </a:r>
          </a:p>
        </p:txBody>
      </p:sp>
    </p:spTree>
    <p:extLst>
      <p:ext uri="{BB962C8B-B14F-4D97-AF65-F5344CB8AC3E}">
        <p14:creationId xmlns:p14="http://schemas.microsoft.com/office/powerpoint/2010/main" val="412428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600" dirty="0">
                <a:latin typeface="+mj-lt"/>
              </a:rPr>
              <a:t>An Updated View: </a:t>
            </a:r>
            <a:r>
              <a:rPr lang="en-US" sz="3600" dirty="0" smtClean="0">
                <a:latin typeface="+mj-lt"/>
              </a:rPr>
              <a:t>Interactive </a:t>
            </a:r>
            <a:r>
              <a:rPr lang="en-US" sz="3600" dirty="0">
                <a:latin typeface="+mj-lt"/>
              </a:rPr>
              <a:t>Communications</a:t>
            </a:r>
            <a:endParaRPr lang="en-US" sz="2000" b="0" dirty="0">
              <a:latin typeface="+mj-lt"/>
            </a:endParaRPr>
          </a:p>
        </p:txBody>
      </p:sp>
      <p:sp>
        <p:nvSpPr>
          <p:cNvPr id="3" name="Content Placeholder 2"/>
          <p:cNvSpPr>
            <a:spLocks noGrp="1"/>
          </p:cNvSpPr>
          <p:nvPr>
            <p:ph idx="1"/>
          </p:nvPr>
        </p:nvSpPr>
        <p:spPr>
          <a:xfrm>
            <a:off x="457200" y="1600201"/>
            <a:ext cx="8229600" cy="228600"/>
          </a:xfrm>
        </p:spPr>
        <p:txBody>
          <a:bodyPr/>
          <a:lstStyle/>
          <a:p>
            <a:pPr marL="0" indent="0">
              <a:buNone/>
            </a:pPr>
            <a:r>
              <a:rPr lang="en-IN" sz="1800" b="1" dirty="0"/>
              <a:t>Figure 8.4 </a:t>
            </a:r>
            <a:r>
              <a:rPr lang="en-IN" sz="1800" dirty="0"/>
              <a:t>The Traditional Communications Model</a:t>
            </a:r>
            <a:endParaRPr lang="en-US" sz="1800" dirty="0"/>
          </a:p>
        </p:txBody>
      </p:sp>
      <p:pic>
        <p:nvPicPr>
          <p:cNvPr id="4" name="Picture 3" descr="Components in the traditional communications model include the following elements: source, message, which and medium. Source informs the message, message informs the medium, and the medium informs consumers. Consumers then provide feedback to the sour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438400"/>
            <a:ext cx="5867400" cy="3403600"/>
          </a:xfrm>
          <a:prstGeom prst="rect">
            <a:avLst/>
          </a:prstGeom>
        </p:spPr>
      </p:pic>
    </p:spTree>
    <p:extLst>
      <p:ext uri="{BB962C8B-B14F-4D97-AF65-F5344CB8AC3E}">
        <p14:creationId xmlns:p14="http://schemas.microsoft.com/office/powerpoint/2010/main" val="3302099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(6 of 10)</a:t>
            </a:r>
          </a:p>
        </p:txBody>
      </p:sp>
      <p:sp>
        <p:nvSpPr>
          <p:cNvPr id="3" name="Content Placeholder 2"/>
          <p:cNvSpPr>
            <a:spLocks noGrp="1"/>
          </p:cNvSpPr>
          <p:nvPr>
            <p:ph idx="1"/>
          </p:nvPr>
        </p:nvSpPr>
        <p:spPr/>
        <p:txBody>
          <a:bodyPr/>
          <a:lstStyle/>
          <a:p>
            <a:r>
              <a:rPr lang="en-US" sz="2400" dirty="0"/>
              <a:t>In what kinds of situations would the traditional communications model work less effectively?</a:t>
            </a:r>
          </a:p>
        </p:txBody>
      </p:sp>
    </p:spTree>
    <p:extLst>
      <p:ext uri="{BB962C8B-B14F-4D97-AF65-F5344CB8AC3E}">
        <p14:creationId xmlns:p14="http://schemas.microsoft.com/office/powerpoint/2010/main" val="3486966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Learning Objective </a:t>
            </a:r>
            <a:r>
              <a:rPr lang="en-US" sz="3600" dirty="0" smtClean="0">
                <a:latin typeface="+mj-lt"/>
              </a:rPr>
              <a:t>8.7</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The consumer who processes a message is not necessarily the passive receiver of information marketers once believed him or her to be.</a:t>
            </a:r>
          </a:p>
        </p:txBody>
      </p:sp>
    </p:spTree>
    <p:extLst>
      <p:ext uri="{BB962C8B-B14F-4D97-AF65-F5344CB8AC3E}">
        <p14:creationId xmlns:p14="http://schemas.microsoft.com/office/powerpoint/2010/main" val="1729196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Figure 8.5 Updated Communications Model</a:t>
            </a:r>
            <a:endParaRPr lang="en-IN" sz="3600" b="0" dirty="0">
              <a:latin typeface="+mj-lt"/>
            </a:endParaRPr>
          </a:p>
        </p:txBody>
      </p:sp>
      <p:pic>
        <p:nvPicPr>
          <p:cNvPr id="3" name="Picture 2" descr="The communication medium is central to how messages are sent and received, especially given the multiple ways in which information is receiv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9" y="1796813"/>
            <a:ext cx="7954942" cy="4180968"/>
          </a:xfrm>
          <a:prstGeom prst="rect">
            <a:avLst/>
          </a:prstGeom>
        </p:spPr>
      </p:pic>
    </p:spTree>
    <p:extLst>
      <p:ext uri="{BB962C8B-B14F-4D97-AF65-F5344CB8AC3E}">
        <p14:creationId xmlns:p14="http://schemas.microsoft.com/office/powerpoint/2010/main" val="69813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28600"/>
            <a:ext cx="8229600" cy="1097280"/>
          </a:xfrm>
        </p:spPr>
        <p:txBody>
          <a:bodyPr/>
          <a:lstStyle/>
          <a:p>
            <a:r>
              <a:rPr lang="en-US" sz="3600" dirty="0">
                <a:latin typeface="+mj-lt"/>
              </a:rPr>
              <a:t>New Message Formats </a:t>
            </a:r>
            <a:r>
              <a:rPr lang="en-US" sz="2000" b="0" dirty="0">
                <a:latin typeface="+mj-lt"/>
              </a:rPr>
              <a:t>(1 of 2)</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M-commerce - marketers promote goods and services via wireless devices.</a:t>
            </a:r>
          </a:p>
          <a:p>
            <a:pPr marL="0" indent="0">
              <a:buNone/>
            </a:pPr>
            <a:r>
              <a:rPr lang="en-US" sz="2400" dirty="0"/>
              <a:t>New social media platforms:</a:t>
            </a:r>
          </a:p>
          <a:p>
            <a:r>
              <a:rPr lang="en-US" sz="2400" dirty="0"/>
              <a:t>Blogs and video blogs</a:t>
            </a:r>
          </a:p>
          <a:p>
            <a:r>
              <a:rPr lang="en-US" sz="2400" dirty="0"/>
              <a:t>Podcasts</a:t>
            </a:r>
          </a:p>
          <a:p>
            <a:r>
              <a:rPr lang="en-US" sz="2400" dirty="0"/>
              <a:t>Twitter</a:t>
            </a:r>
          </a:p>
          <a:p>
            <a:r>
              <a:rPr lang="en-US" sz="2400" dirty="0"/>
              <a:t>Virtual worlds</a:t>
            </a:r>
          </a:p>
          <a:p>
            <a:r>
              <a:rPr lang="en-US" sz="2400" dirty="0"/>
              <a:t>Widgets</a:t>
            </a:r>
          </a:p>
        </p:txBody>
      </p:sp>
    </p:spTree>
    <p:extLst>
      <p:ext uri="{BB962C8B-B14F-4D97-AF65-F5344CB8AC3E}">
        <p14:creationId xmlns:p14="http://schemas.microsoft.com/office/powerpoint/2010/main" val="116450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(7 of 10)</a:t>
            </a:r>
          </a:p>
        </p:txBody>
      </p:sp>
      <p:sp>
        <p:nvSpPr>
          <p:cNvPr id="3" name="Content Placeholder 2"/>
          <p:cNvSpPr>
            <a:spLocks noGrp="1"/>
          </p:cNvSpPr>
          <p:nvPr>
            <p:ph idx="1"/>
          </p:nvPr>
        </p:nvSpPr>
        <p:spPr/>
        <p:txBody>
          <a:bodyPr/>
          <a:lstStyle/>
          <a:p>
            <a:r>
              <a:rPr lang="en-US" sz="2400" dirty="0"/>
              <a:t>To what extent have mobile messages changed your behavior as a buyer? Have you acted on a mobile coupon or message?</a:t>
            </a:r>
          </a:p>
        </p:txBody>
      </p:sp>
    </p:spTree>
    <p:extLst>
      <p:ext uri="{BB962C8B-B14F-4D97-AF65-F5344CB8AC3E}">
        <p14:creationId xmlns:p14="http://schemas.microsoft.com/office/powerpoint/2010/main" val="2136873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Learning Objective </a:t>
            </a:r>
            <a:r>
              <a:rPr lang="en-US" sz="3600" dirty="0" smtClean="0">
                <a:latin typeface="+mj-lt"/>
              </a:rPr>
              <a:t>8.8</a:t>
            </a:r>
            <a:endParaRPr lang="en-IN" sz="2000" b="0" dirty="0">
              <a:latin typeface="+mj-lt"/>
            </a:endParaRPr>
          </a:p>
        </p:txBody>
      </p:sp>
      <p:sp>
        <p:nvSpPr>
          <p:cNvPr id="3" name="Content Placeholder 2"/>
          <p:cNvSpPr>
            <a:spLocks noGrp="1"/>
          </p:cNvSpPr>
          <p:nvPr>
            <p:ph idx="1"/>
          </p:nvPr>
        </p:nvSpPr>
        <p:spPr/>
        <p:txBody>
          <a:bodyPr/>
          <a:lstStyle/>
          <a:p>
            <a:pPr marL="0" indent="0">
              <a:buNone/>
            </a:pPr>
            <a:r>
              <a:rPr lang="en-US" sz="2400" dirty="0"/>
              <a:t>Several factors influence the effectiveness of a message source.</a:t>
            </a:r>
          </a:p>
        </p:txBody>
      </p:sp>
    </p:spTree>
    <p:extLst>
      <p:ext uri="{BB962C8B-B14F-4D97-AF65-F5344CB8AC3E}">
        <p14:creationId xmlns:p14="http://schemas.microsoft.com/office/powerpoint/2010/main" val="30571117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The Source</a:t>
            </a:r>
            <a:endParaRPr lang="en-IN" sz="3600" dirty="0">
              <a:latin typeface="+mj-lt"/>
            </a:endParaRPr>
          </a:p>
        </p:txBody>
      </p:sp>
      <p:sp>
        <p:nvSpPr>
          <p:cNvPr id="3" name="Content Placeholder 2"/>
          <p:cNvSpPr>
            <a:spLocks noGrp="1"/>
          </p:cNvSpPr>
          <p:nvPr>
            <p:ph idx="1"/>
          </p:nvPr>
        </p:nvSpPr>
        <p:spPr>
          <a:xfrm>
            <a:off x="457200" y="1600200"/>
            <a:ext cx="4114800" cy="4525963"/>
          </a:xfrm>
        </p:spPr>
        <p:txBody>
          <a:bodyPr/>
          <a:lstStyle/>
          <a:p>
            <a:r>
              <a:rPr lang="en-US" sz="2400" dirty="0"/>
              <a:t>Source credibility</a:t>
            </a:r>
          </a:p>
          <a:p>
            <a:r>
              <a:rPr lang="en-US" sz="2400" dirty="0"/>
              <a:t>Disclaimers</a:t>
            </a:r>
          </a:p>
          <a:p>
            <a:r>
              <a:rPr lang="en-US" sz="2400" dirty="0"/>
              <a:t>Sleeper effect</a:t>
            </a:r>
          </a:p>
          <a:p>
            <a:r>
              <a:rPr lang="en-US" sz="2400" dirty="0"/>
              <a:t>Native advertising</a:t>
            </a:r>
          </a:p>
          <a:p>
            <a:r>
              <a:rPr lang="en-US" sz="2400" dirty="0"/>
              <a:t>Knowledge bias</a:t>
            </a:r>
          </a:p>
        </p:txBody>
      </p:sp>
      <p:sp>
        <p:nvSpPr>
          <p:cNvPr id="4" name="Content Placeholder 3"/>
          <p:cNvSpPr>
            <a:spLocks noGrp="1"/>
          </p:cNvSpPr>
          <p:nvPr>
            <p:ph idx="13"/>
          </p:nvPr>
        </p:nvSpPr>
        <p:spPr>
          <a:xfrm>
            <a:off x="4572000" y="1600200"/>
            <a:ext cx="4114800" cy="4525963"/>
          </a:xfrm>
        </p:spPr>
        <p:txBody>
          <a:bodyPr/>
          <a:lstStyle/>
          <a:p>
            <a:r>
              <a:rPr lang="en-US" sz="2400" dirty="0"/>
              <a:t>Reporting bias</a:t>
            </a:r>
          </a:p>
          <a:p>
            <a:r>
              <a:rPr lang="en-US" sz="2400" dirty="0"/>
              <a:t>Source attractiveness</a:t>
            </a:r>
          </a:p>
          <a:p>
            <a:r>
              <a:rPr lang="en-US" sz="2400" dirty="0"/>
              <a:t>Shared endorsements</a:t>
            </a:r>
          </a:p>
          <a:p>
            <a:r>
              <a:rPr lang="en-US" sz="2400" dirty="0"/>
              <a:t>Halo effect</a:t>
            </a:r>
          </a:p>
          <a:p>
            <a:r>
              <a:rPr lang="en-US" sz="2400" dirty="0"/>
              <a:t>Spokecharacters</a:t>
            </a:r>
            <a:endParaRPr lang="en-IN" sz="2400" dirty="0"/>
          </a:p>
        </p:txBody>
      </p:sp>
    </p:spTree>
    <p:extLst>
      <p:ext uri="{BB962C8B-B14F-4D97-AF65-F5344CB8AC3E}">
        <p14:creationId xmlns:p14="http://schemas.microsoft.com/office/powerpoint/2010/main" val="2780966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Learning</a:t>
            </a:r>
            <a:r>
              <a:rPr lang="en-US" sz="3600" dirty="0" smtClean="0">
                <a:latin typeface="+mj-lt"/>
              </a:rPr>
              <a:t> </a:t>
            </a:r>
            <a:r>
              <a:rPr lang="en-US" sz="3600" dirty="0">
                <a:latin typeface="+mj-lt"/>
              </a:rPr>
              <a:t>Objectives </a:t>
            </a:r>
            <a:r>
              <a:rPr lang="en-US" sz="2000" b="0" dirty="0">
                <a:latin typeface="+mj-lt"/>
              </a:rPr>
              <a:t>(3 of 3)</a:t>
            </a:r>
            <a:endParaRPr lang="en-IN" sz="2000" b="0" dirty="0">
              <a:latin typeface="+mj-lt"/>
            </a:endParaRPr>
          </a:p>
        </p:txBody>
      </p:sp>
      <p:sp>
        <p:nvSpPr>
          <p:cNvPr id="3" name="Content Placeholder 2"/>
          <p:cNvSpPr>
            <a:spLocks noGrp="1"/>
          </p:cNvSpPr>
          <p:nvPr>
            <p:ph idx="1"/>
          </p:nvPr>
        </p:nvSpPr>
        <p:spPr>
          <a:xfrm>
            <a:off x="457200" y="1600200"/>
            <a:ext cx="8229600" cy="4724400"/>
          </a:xfrm>
        </p:spPr>
        <p:txBody>
          <a:bodyPr/>
          <a:lstStyle/>
          <a:p>
            <a:pPr marL="536575" indent="-536575">
              <a:buNone/>
            </a:pPr>
            <a:r>
              <a:rPr lang="en-US" sz="2400" b="1" dirty="0" smtClean="0">
                <a:solidFill>
                  <a:schemeClr val="bg2"/>
                </a:solidFill>
              </a:rPr>
              <a:t>8.9 </a:t>
            </a:r>
            <a:r>
              <a:rPr lang="en-US" sz="2400" dirty="0" smtClean="0"/>
              <a:t>The </a:t>
            </a:r>
            <a:r>
              <a:rPr lang="en-US" sz="2400" dirty="0"/>
              <a:t>way a marketer structures his or her message determines how persuasive it will be.</a:t>
            </a:r>
          </a:p>
          <a:p>
            <a:pPr marL="0" indent="0">
              <a:buNone/>
            </a:pPr>
            <a:r>
              <a:rPr lang="en-US" sz="2400" b="1" dirty="0" smtClean="0">
                <a:solidFill>
                  <a:schemeClr val="bg2"/>
                </a:solidFill>
              </a:rPr>
              <a:t>8.10</a:t>
            </a:r>
            <a:r>
              <a:rPr lang="en-US" sz="2400" dirty="0" smtClean="0"/>
              <a:t> Many </a:t>
            </a:r>
            <a:r>
              <a:rPr lang="en-US" sz="2400" dirty="0"/>
              <a:t>modern marketers are </a:t>
            </a:r>
            <a:r>
              <a:rPr lang="en-US" sz="2400" b="1" dirty="0"/>
              <a:t>reality</a:t>
            </a:r>
            <a:r>
              <a:rPr lang="en-US" sz="2400" dirty="0"/>
              <a:t> engineers.</a:t>
            </a:r>
          </a:p>
          <a:p>
            <a:pPr marL="625475" indent="-625475">
              <a:buNone/>
            </a:pPr>
            <a:r>
              <a:rPr lang="en-US" sz="2400" b="1" dirty="0" smtClean="0">
                <a:solidFill>
                  <a:schemeClr val="bg2"/>
                </a:solidFill>
              </a:rPr>
              <a:t>8.11</a:t>
            </a:r>
            <a:r>
              <a:rPr lang="en-US" sz="2400" dirty="0" smtClean="0"/>
              <a:t> Audience </a:t>
            </a:r>
            <a:r>
              <a:rPr lang="en-US" sz="2400" dirty="0"/>
              <a:t>characteristics help to determine  whether   the nature of the source or the message itself will be relatively more effective.</a:t>
            </a:r>
          </a:p>
        </p:txBody>
      </p:sp>
    </p:spTree>
    <p:extLst>
      <p:ext uri="{BB962C8B-B14F-4D97-AF65-F5344CB8AC3E}">
        <p14:creationId xmlns:p14="http://schemas.microsoft.com/office/powerpoint/2010/main" val="1975364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(8 of 10)</a:t>
            </a:r>
            <a:endParaRPr lang="en-IN" sz="2000" b="0" dirty="0">
              <a:latin typeface="+mj-lt"/>
            </a:endParaRPr>
          </a:p>
        </p:txBody>
      </p:sp>
      <p:sp>
        <p:nvSpPr>
          <p:cNvPr id="5" name="Content Placeholder 4"/>
          <p:cNvSpPr>
            <a:spLocks noGrp="1"/>
          </p:cNvSpPr>
          <p:nvPr>
            <p:ph idx="1"/>
          </p:nvPr>
        </p:nvSpPr>
        <p:spPr/>
        <p:txBody>
          <a:bodyPr/>
          <a:lstStyle/>
          <a:p>
            <a:r>
              <a:rPr lang="en-US" sz="2400" dirty="0"/>
              <a:t>Think of a celebrity endorser that you find to lack persuasive ability.</a:t>
            </a:r>
          </a:p>
          <a:p>
            <a:r>
              <a:rPr lang="en-US" sz="2400" dirty="0"/>
              <a:t>What is it about the person, product, or endorser-product fit that fails to persuade you?</a:t>
            </a:r>
          </a:p>
        </p:txBody>
      </p:sp>
    </p:spTree>
    <p:extLst>
      <p:ext uri="{BB962C8B-B14F-4D97-AF65-F5344CB8AC3E}">
        <p14:creationId xmlns:p14="http://schemas.microsoft.com/office/powerpoint/2010/main" val="471534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Learning Objective </a:t>
            </a:r>
            <a:r>
              <a:rPr lang="en-US" sz="3600" dirty="0" smtClean="0">
                <a:latin typeface="+mj-lt"/>
              </a:rPr>
              <a:t>8.9</a:t>
            </a:r>
            <a:endParaRPr lang="en-US" sz="2000" b="0" dirty="0">
              <a:latin typeface="+mj-lt"/>
            </a:endParaRPr>
          </a:p>
        </p:txBody>
      </p:sp>
      <p:sp>
        <p:nvSpPr>
          <p:cNvPr id="3" name="Content Placeholder 2"/>
          <p:cNvSpPr>
            <a:spLocks noGrp="1"/>
          </p:cNvSpPr>
          <p:nvPr>
            <p:ph idx="1"/>
          </p:nvPr>
        </p:nvSpPr>
        <p:spPr>
          <a:xfrm>
            <a:off x="457200" y="1600201"/>
            <a:ext cx="8229600" cy="655982"/>
          </a:xfrm>
        </p:spPr>
        <p:txBody>
          <a:bodyPr/>
          <a:lstStyle/>
          <a:p>
            <a:pPr marL="0" indent="0">
              <a:buNone/>
            </a:pPr>
            <a:r>
              <a:rPr lang="en-US" sz="2200" dirty="0"/>
              <a:t>The way a marketer structures his or her message determines how persuasive it will be.</a:t>
            </a:r>
            <a:endParaRPr lang="en-US" sz="2200" dirty="0">
              <a:sym typeface="Wingdings" pitchFamily="2" charset="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527167"/>
            <a:ext cx="2514156" cy="3766697"/>
          </a:xfrm>
          <a:prstGeom prst="rect">
            <a:avLst/>
          </a:prstGeom>
        </p:spPr>
      </p:pic>
    </p:spTree>
    <p:extLst>
      <p:ext uri="{BB962C8B-B14F-4D97-AF65-F5344CB8AC3E}">
        <p14:creationId xmlns:p14="http://schemas.microsoft.com/office/powerpoint/2010/main" val="25229089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Decisions to Make About the Message</a:t>
            </a:r>
            <a:endParaRPr lang="en-IN" sz="2000" b="0" dirty="0">
              <a:latin typeface="+mj-lt"/>
            </a:endParaRPr>
          </a:p>
        </p:txBody>
      </p:sp>
      <p:sp>
        <p:nvSpPr>
          <p:cNvPr id="4" name="Content Placeholder 3"/>
          <p:cNvSpPr>
            <a:spLocks noGrp="1"/>
          </p:cNvSpPr>
          <p:nvPr>
            <p:ph idx="1"/>
          </p:nvPr>
        </p:nvSpPr>
        <p:spPr/>
        <p:txBody>
          <a:bodyPr/>
          <a:lstStyle/>
          <a:p>
            <a:r>
              <a:rPr lang="en-US" sz="2400" dirty="0"/>
              <a:t>Should we use pictures or words?</a:t>
            </a:r>
          </a:p>
          <a:p>
            <a:r>
              <a:rPr lang="en-US" sz="2400" dirty="0"/>
              <a:t>How often should message be repeated?</a:t>
            </a:r>
          </a:p>
          <a:p>
            <a:r>
              <a:rPr lang="en-US" sz="2400" dirty="0"/>
              <a:t>Should it draw an explicit conclusion?</a:t>
            </a:r>
          </a:p>
          <a:p>
            <a:r>
              <a:rPr lang="en-US" sz="2400" dirty="0"/>
              <a:t>Should it show both sides of argument?</a:t>
            </a:r>
          </a:p>
          <a:p>
            <a:r>
              <a:rPr lang="en-US" sz="2400" dirty="0"/>
              <a:t>Should it explicitly compare product to competitors?</a:t>
            </a:r>
          </a:p>
          <a:p>
            <a:r>
              <a:rPr lang="en-US" sz="2400" dirty="0"/>
              <a:t>Should it arouse emotions?</a:t>
            </a:r>
          </a:p>
          <a:p>
            <a:r>
              <a:rPr lang="en-US" sz="2400" dirty="0"/>
              <a:t>Should it be concrete or based on imagery?</a:t>
            </a:r>
            <a:endParaRPr lang="en-IN" sz="2400" dirty="0"/>
          </a:p>
        </p:txBody>
      </p:sp>
    </p:spTree>
    <p:extLst>
      <p:ext uri="{BB962C8B-B14F-4D97-AF65-F5344CB8AC3E}">
        <p14:creationId xmlns:p14="http://schemas.microsoft.com/office/powerpoint/2010/main" val="3421464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600" dirty="0">
                <a:latin typeface="+mj-lt"/>
              </a:rPr>
              <a:t>The Message</a:t>
            </a:r>
            <a:endParaRPr lang="en-IN" sz="2000" b="0" dirty="0">
              <a:latin typeface="+mj-lt"/>
            </a:endParaRPr>
          </a:p>
        </p:txBody>
      </p:sp>
      <p:sp>
        <p:nvSpPr>
          <p:cNvPr id="2" name="Content Placeholder 1"/>
          <p:cNvSpPr>
            <a:spLocks noGrp="1"/>
          </p:cNvSpPr>
          <p:nvPr>
            <p:ph idx="1"/>
          </p:nvPr>
        </p:nvSpPr>
        <p:spPr>
          <a:xfrm>
            <a:off x="457200" y="1600201"/>
            <a:ext cx="8229600" cy="380999"/>
          </a:xfrm>
        </p:spPr>
        <p:txBody>
          <a:bodyPr/>
          <a:lstStyle/>
          <a:p>
            <a:pPr marL="0" indent="0">
              <a:buNone/>
            </a:pPr>
            <a:r>
              <a:rPr lang="en-IN" sz="1800" dirty="0"/>
              <a:t>Characteristics of good and Bad Messages</a:t>
            </a:r>
          </a:p>
        </p:txBody>
      </p:sp>
      <p:graphicFrame>
        <p:nvGraphicFramePr>
          <p:cNvPr id="8" name="Table  6"/>
          <p:cNvGraphicFramePr>
            <a:graphicFrameLocks noGrp="1"/>
          </p:cNvGraphicFramePr>
          <p:nvPr>
            <p:ph idx="13"/>
            <p:extLst>
              <p:ext uri="{D42A27DB-BD31-4B8C-83A1-F6EECF244321}">
                <p14:modId xmlns:p14="http://schemas.microsoft.com/office/powerpoint/2010/main" val="2397997494"/>
              </p:ext>
            </p:extLst>
          </p:nvPr>
        </p:nvGraphicFramePr>
        <p:xfrm>
          <a:off x="457200" y="2133600"/>
          <a:ext cx="8229600" cy="2702560"/>
        </p:xfrm>
        <a:graphic>
          <a:graphicData uri="http://schemas.openxmlformats.org/drawingml/2006/table">
            <a:tbl>
              <a:tblPr firstRow="1" bandRow="1">
                <a:tableStyleId>{3B4B98B0-60AC-42C2-AFA5-B58CD77FA1E5}</a:tableStyleId>
              </a:tblPr>
              <a:tblGrid>
                <a:gridCol w="4114800">
                  <a:extLst>
                    <a:ext uri="{9D8B030D-6E8A-4147-A177-3AD203B41FA5}">
                      <a16:colId xmlns:a16="http://schemas.microsoft.com/office/drawing/2014/main" val="537958461"/>
                    </a:ext>
                  </a:extLst>
                </a:gridCol>
                <a:gridCol w="4114800">
                  <a:extLst>
                    <a:ext uri="{9D8B030D-6E8A-4147-A177-3AD203B41FA5}">
                      <a16:colId xmlns:a16="http://schemas.microsoft.com/office/drawing/2014/main" val="3433304032"/>
                    </a:ext>
                  </a:extLst>
                </a:gridCol>
              </a:tblGrid>
              <a:tr h="370840">
                <a:tc>
                  <a:txBody>
                    <a:bodyPr/>
                    <a:lstStyle/>
                    <a:p>
                      <a:r>
                        <a:rPr lang="en-IN" sz="1800" b="1" i="0" kern="1200" baseline="0" dirty="0">
                          <a:solidFill>
                            <a:schemeClr val="tx1"/>
                          </a:solidFill>
                          <a:effectLst/>
                          <a:latin typeface="+mn-lt"/>
                          <a:ea typeface="+mn-ea"/>
                          <a:cs typeface="+mn-cs"/>
                        </a:rPr>
                        <a:t>Positive effects</a:t>
                      </a:r>
                      <a:endParaRPr lang="en-IN"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0" kern="1200" baseline="0" dirty="0">
                          <a:solidFill>
                            <a:schemeClr val="tx1"/>
                          </a:solidFill>
                          <a:effectLst/>
                          <a:latin typeface="+mn-lt"/>
                          <a:ea typeface="+mn-ea"/>
                          <a:cs typeface="+mn-cs"/>
                        </a:rPr>
                        <a:t>Negative effects</a:t>
                      </a:r>
                      <a:endParaRPr lang="en-IN"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9480155"/>
                  </a:ext>
                </a:extLst>
              </a:tr>
              <a:tr h="370840">
                <a:tc>
                  <a:txBody>
                    <a:bodyPr/>
                    <a:lstStyle/>
                    <a:p>
                      <a:r>
                        <a:rPr lang="en-IN" sz="1800" b="0" i="0" kern="1200" baseline="0" dirty="0">
                          <a:solidFill>
                            <a:schemeClr val="tx1"/>
                          </a:solidFill>
                          <a:effectLst/>
                          <a:latin typeface="+mn-lt"/>
                          <a:ea typeface="+mn-ea"/>
                          <a:cs typeface="+mn-cs"/>
                        </a:rPr>
                        <a:t>Showing convenience of use</a:t>
                      </a:r>
                      <a:r>
                        <a:rPr lang="en-IN" sz="1800" baseline="0" dirty="0"/>
                        <a:t> </a:t>
                      </a:r>
                      <a:br>
                        <a:rPr lang="en-IN" sz="1800" baseline="0" dirty="0"/>
                      </a:b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kern="1200" baseline="0" dirty="0">
                          <a:solidFill>
                            <a:schemeClr val="tx1"/>
                          </a:solidFill>
                          <a:effectLst/>
                          <a:latin typeface="+mn-lt"/>
                          <a:ea typeface="+mn-ea"/>
                          <a:cs typeface="+mn-cs"/>
                        </a:rPr>
                        <a:t>Extensive information on components, ingredients, or nutrition</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745814"/>
                  </a:ext>
                </a:extLst>
              </a:tr>
              <a:tr h="370840">
                <a:tc>
                  <a:txBody>
                    <a:bodyPr/>
                    <a:lstStyle/>
                    <a:p>
                      <a:r>
                        <a:rPr lang="en-IN" sz="1800" b="0" i="0" kern="1200" baseline="0" dirty="0">
                          <a:solidFill>
                            <a:schemeClr val="tx1"/>
                          </a:solidFill>
                          <a:effectLst/>
                          <a:latin typeface="+mn-lt"/>
                          <a:ea typeface="+mn-ea"/>
                          <a:cs typeface="+mn-cs"/>
                        </a:rPr>
                        <a:t>Showing new product or improved features</a:t>
                      </a:r>
                      <a:r>
                        <a:rPr lang="en-IN" sz="1800" baseline="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kern="1200" baseline="0" dirty="0">
                          <a:solidFill>
                            <a:schemeClr val="tx1"/>
                          </a:solidFill>
                          <a:effectLst/>
                          <a:latin typeface="+mn-lt"/>
                          <a:ea typeface="+mn-ea"/>
                          <a:cs typeface="+mn-cs"/>
                        </a:rPr>
                        <a:t>Outdoor setting (message gets lost)</a:t>
                      </a:r>
                      <a:r>
                        <a:rPr lang="en-IN" sz="1800" baseline="0" dirty="0"/>
                        <a:t/>
                      </a:r>
                      <a:br>
                        <a:rPr lang="en-IN" sz="1800" baseline="0" dirty="0"/>
                      </a:b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526596"/>
                  </a:ext>
                </a:extLst>
              </a:tr>
              <a:tr h="370840">
                <a:tc>
                  <a:txBody>
                    <a:bodyPr/>
                    <a:lstStyle/>
                    <a:p>
                      <a:r>
                        <a:rPr lang="en-IN" sz="1800" b="0" i="0" kern="1200" baseline="0" dirty="0">
                          <a:solidFill>
                            <a:schemeClr val="tx1"/>
                          </a:solidFill>
                          <a:effectLst/>
                          <a:latin typeface="+mn-lt"/>
                          <a:ea typeface="+mn-ea"/>
                          <a:cs typeface="+mn-cs"/>
                        </a:rPr>
                        <a:t>Casting background (i.e., people are incidental to message)</a:t>
                      </a:r>
                      <a:r>
                        <a:rPr lang="en-IN" sz="1800" baseline="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kern="1200" baseline="0" dirty="0">
                          <a:solidFill>
                            <a:schemeClr val="tx1"/>
                          </a:solidFill>
                          <a:effectLst/>
                          <a:latin typeface="+mn-lt"/>
                          <a:ea typeface="+mn-ea"/>
                          <a:cs typeface="+mn-cs"/>
                        </a:rPr>
                        <a:t>Large number of on-screen characters</a:t>
                      </a:r>
                      <a:r>
                        <a:rPr lang="en-IN" sz="1800" baseline="0" dirty="0"/>
                        <a:t> </a:t>
                      </a:r>
                      <a:br>
                        <a:rPr lang="en-IN" sz="1800" baseline="0" dirty="0"/>
                      </a:b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8074327"/>
                  </a:ext>
                </a:extLst>
              </a:tr>
              <a:tr h="411480">
                <a:tc>
                  <a:txBody>
                    <a:bodyPr/>
                    <a:lstStyle/>
                    <a:p>
                      <a:r>
                        <a:rPr lang="en-IN" sz="1800" b="0" i="0" kern="1200" baseline="0" dirty="0">
                          <a:solidFill>
                            <a:schemeClr val="tx1"/>
                          </a:solidFill>
                          <a:effectLst/>
                          <a:latin typeface="+mn-lt"/>
                          <a:ea typeface="+mn-ea"/>
                          <a:cs typeface="+mn-cs"/>
                        </a:rPr>
                        <a:t>Indirect comparison to other products</a:t>
                      </a:r>
                      <a:r>
                        <a:rPr lang="en-IN" sz="1800" baseline="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kern="1200" baseline="0" dirty="0">
                          <a:solidFill>
                            <a:schemeClr val="tx1"/>
                          </a:solidFill>
                          <a:effectLst/>
                          <a:latin typeface="+mn-lt"/>
                          <a:ea typeface="+mn-ea"/>
                          <a:cs typeface="+mn-cs"/>
                        </a:rPr>
                        <a:t>Graphic displays</a:t>
                      </a:r>
                      <a:r>
                        <a:rPr lang="en-IN" sz="1800" baseline="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429528"/>
                  </a:ext>
                </a:extLst>
              </a:tr>
            </a:tbl>
          </a:graphicData>
        </a:graphic>
      </p:graphicFrame>
      <p:sp>
        <p:nvSpPr>
          <p:cNvPr id="9" name="Content Placeholder 8"/>
          <p:cNvSpPr>
            <a:spLocks noGrp="1"/>
          </p:cNvSpPr>
          <p:nvPr>
            <p:ph idx="16"/>
          </p:nvPr>
        </p:nvSpPr>
        <p:spPr>
          <a:xfrm>
            <a:off x="457200" y="5102858"/>
            <a:ext cx="8229600" cy="993142"/>
          </a:xfrm>
        </p:spPr>
        <p:txBody>
          <a:bodyPr/>
          <a:lstStyle/>
          <a:p>
            <a:pPr marL="0" indent="0">
              <a:buNone/>
            </a:pPr>
            <a:r>
              <a:rPr lang="en-IN" b="1" dirty="0"/>
              <a:t>Source: </a:t>
            </a:r>
            <a:r>
              <a:rPr lang="en-IN" dirty="0"/>
              <a:t>Adapted from David W. Stewart and David H. Furse, “The Effects of Television Advertising Execution on Recall, Comprehension, and Persuasion,” </a:t>
            </a:r>
            <a:r>
              <a:rPr lang="en-IN" b="1" dirty="0"/>
              <a:t>Psychology &amp; Marketing </a:t>
            </a:r>
            <a:r>
              <a:rPr lang="en-IN" b="1" dirty="0" smtClean="0"/>
              <a:t>2</a:t>
            </a:r>
            <a:r>
              <a:rPr lang="en-IN" dirty="0" smtClean="0"/>
              <a:t> (Fall </a:t>
            </a:r>
            <a:r>
              <a:rPr lang="en-IN" dirty="0"/>
              <a:t>1985): 135–60. Copyright © 1985 by John Wiley &amp; Sons, Inc. Reprinted by permission.</a:t>
            </a:r>
          </a:p>
        </p:txBody>
      </p:sp>
    </p:spTree>
    <p:extLst>
      <p:ext uri="{BB962C8B-B14F-4D97-AF65-F5344CB8AC3E}">
        <p14:creationId xmlns:p14="http://schemas.microsoft.com/office/powerpoint/2010/main" val="12703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chor="b"/>
          <a:lstStyle/>
          <a:p>
            <a:r>
              <a:rPr lang="en-US" sz="3600" dirty="0">
                <a:latin typeface="+mj-lt"/>
              </a:rPr>
              <a:t>Repeating the Message</a:t>
            </a:r>
            <a:endParaRPr lang="en-IN" sz="2000" b="0" dirty="0">
              <a:latin typeface="+mj-lt"/>
            </a:endParaRPr>
          </a:p>
        </p:txBody>
      </p:sp>
      <p:sp>
        <p:nvSpPr>
          <p:cNvPr id="2" name="Content Placeholder 1"/>
          <p:cNvSpPr>
            <a:spLocks noGrp="1"/>
          </p:cNvSpPr>
          <p:nvPr>
            <p:ph idx="1"/>
          </p:nvPr>
        </p:nvSpPr>
        <p:spPr>
          <a:xfrm>
            <a:off x="457200" y="1600201"/>
            <a:ext cx="8229600" cy="228600"/>
          </a:xfrm>
        </p:spPr>
        <p:txBody>
          <a:bodyPr/>
          <a:lstStyle/>
          <a:p>
            <a:pPr marL="0" indent="0">
              <a:buNone/>
            </a:pPr>
            <a:r>
              <a:rPr lang="en-IN" b="1" dirty="0"/>
              <a:t>Figure 8.6 </a:t>
            </a:r>
            <a:r>
              <a:rPr lang="en-IN" dirty="0"/>
              <a:t> Two -Factor Theory of Message Repetition</a:t>
            </a:r>
          </a:p>
          <a:p>
            <a:pPr marL="0" indent="0">
              <a:buNone/>
            </a:pPr>
            <a:endParaRPr lang="en-IN" dirty="0"/>
          </a:p>
        </p:txBody>
      </p:sp>
      <p:pic>
        <p:nvPicPr>
          <p:cNvPr id="3" name="Picture 2" descr="All effects and factors begin from a neutral affect. As number of exposures increases, a positive effect occurs steeply following a positive leaning factor, and a negative effect occurs following a negative tedium factor. The net effect begins with a positive rise, but drops steeply into a negative effect as exposures incre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5968017" cy="4394240"/>
          </a:xfrm>
          <a:prstGeom prst="rect">
            <a:avLst/>
          </a:prstGeom>
        </p:spPr>
      </p:pic>
    </p:spTree>
    <p:extLst>
      <p:ext uri="{BB962C8B-B14F-4D97-AF65-F5344CB8AC3E}">
        <p14:creationId xmlns:p14="http://schemas.microsoft.com/office/powerpoint/2010/main" val="35984299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How Do We Structure Arguments?</a:t>
            </a:r>
            <a:endParaRPr lang="en-IN" sz="2000" b="0" dirty="0">
              <a:latin typeface="+mj-lt"/>
            </a:endParaRPr>
          </a:p>
        </p:txBody>
      </p:sp>
      <p:sp>
        <p:nvSpPr>
          <p:cNvPr id="5" name="Content Placeholder 4"/>
          <p:cNvSpPr>
            <a:spLocks noGrp="1"/>
          </p:cNvSpPr>
          <p:nvPr>
            <p:ph idx="1"/>
          </p:nvPr>
        </p:nvSpPr>
        <p:spPr/>
        <p:txBody>
          <a:bodyPr/>
          <a:lstStyle/>
          <a:p>
            <a:r>
              <a:rPr lang="en-US" sz="2400" dirty="0"/>
              <a:t>One-sided: supportive arguments</a:t>
            </a:r>
          </a:p>
          <a:p>
            <a:r>
              <a:rPr lang="en-US" sz="2400" dirty="0"/>
              <a:t>Two-sided: both positive and negative information</a:t>
            </a:r>
          </a:p>
          <a:p>
            <a:pPr lvl="1"/>
            <a:r>
              <a:rPr lang="en-US" sz="2400" dirty="0"/>
              <a:t>Refutational argument: negative issue is raised, then dismissed</a:t>
            </a:r>
          </a:p>
          <a:p>
            <a:pPr lvl="1"/>
            <a:r>
              <a:rPr lang="en-US" sz="2400" dirty="0"/>
              <a:t>Positive attributes should refute presented negative attributes</a:t>
            </a:r>
          </a:p>
          <a:p>
            <a:pPr lvl="1"/>
            <a:r>
              <a:rPr lang="en-US" sz="2400" dirty="0"/>
              <a:t>Effective with well-educated and not-yet-loyal audiences</a:t>
            </a:r>
          </a:p>
        </p:txBody>
      </p:sp>
    </p:spTree>
    <p:extLst>
      <p:ext uri="{BB962C8B-B14F-4D97-AF65-F5344CB8AC3E}">
        <p14:creationId xmlns:p14="http://schemas.microsoft.com/office/powerpoint/2010/main" val="2365069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Comparative Advertising</a:t>
            </a:r>
            <a:endParaRPr lang="en-IN" sz="2000" b="0" dirty="0">
              <a:latin typeface="+mj-lt"/>
            </a:endParaRPr>
          </a:p>
        </p:txBody>
      </p:sp>
      <p:sp>
        <p:nvSpPr>
          <p:cNvPr id="5" name="Content Placeholder 4"/>
          <p:cNvSpPr>
            <a:spLocks noGrp="1"/>
          </p:cNvSpPr>
          <p:nvPr>
            <p:ph idx="1"/>
          </p:nvPr>
        </p:nvSpPr>
        <p:spPr/>
        <p:txBody>
          <a:bodyPr/>
          <a:lstStyle/>
          <a:p>
            <a:pPr marL="0" indent="0">
              <a:buNone/>
            </a:pPr>
            <a:r>
              <a:rPr lang="en-US" sz="2400" dirty="0"/>
              <a:t>Comparative advertising: message compares two+ recognizable brands on specific attributes.</a:t>
            </a:r>
          </a:p>
          <a:p>
            <a:r>
              <a:rPr lang="en-US" sz="2400" dirty="0"/>
              <a:t>“Unlike McDonalds, all of Arby's chicken sandwiches are made with 100% all-natural chicken”</a:t>
            </a:r>
          </a:p>
          <a:p>
            <a:r>
              <a:rPr lang="en-US" sz="2400" dirty="0"/>
              <a:t>Negative outcomes include source derogation</a:t>
            </a:r>
          </a:p>
        </p:txBody>
      </p:sp>
    </p:spTree>
    <p:extLst>
      <p:ext uri="{BB962C8B-B14F-4D97-AF65-F5344CB8AC3E}">
        <p14:creationId xmlns:p14="http://schemas.microsoft.com/office/powerpoint/2010/main" val="39050457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215372"/>
            <a:ext cx="8229600" cy="1097280"/>
          </a:xfrm>
        </p:spPr>
        <p:txBody>
          <a:bodyPr/>
          <a:lstStyle/>
          <a:p>
            <a:r>
              <a:rPr lang="en-US" sz="3600" dirty="0">
                <a:latin typeface="+mj-lt"/>
              </a:rPr>
              <a:t>New Message Formats </a:t>
            </a:r>
            <a:r>
              <a:rPr lang="en-US" sz="2000" b="0" dirty="0">
                <a:latin typeface="+mj-lt"/>
              </a:rPr>
              <a:t>(2 of 2)</a:t>
            </a:r>
            <a:endParaRPr lang="en-IN" sz="2000" b="0" dirty="0">
              <a:latin typeface="+mj-lt"/>
            </a:endParaRPr>
          </a:p>
        </p:txBody>
      </p:sp>
      <p:sp>
        <p:nvSpPr>
          <p:cNvPr id="5" name="Content Placeholder 4"/>
          <p:cNvSpPr>
            <a:spLocks noGrp="1"/>
          </p:cNvSpPr>
          <p:nvPr>
            <p:ph idx="1"/>
          </p:nvPr>
        </p:nvSpPr>
        <p:spPr/>
        <p:txBody>
          <a:bodyPr/>
          <a:lstStyle/>
          <a:p>
            <a:r>
              <a:rPr lang="en-US" sz="2400" dirty="0"/>
              <a:t>Martyrdom effect</a:t>
            </a:r>
          </a:p>
          <a:p>
            <a:r>
              <a:rPr lang="en-US" sz="2400" dirty="0"/>
              <a:t>M-commerce</a:t>
            </a:r>
          </a:p>
          <a:p>
            <a:r>
              <a:rPr lang="en-US" sz="2400" dirty="0"/>
              <a:t>Transmedia storytelling</a:t>
            </a:r>
          </a:p>
          <a:p>
            <a:r>
              <a:rPr lang="en-US" sz="2400" dirty="0"/>
              <a:t>Reality engineering</a:t>
            </a:r>
          </a:p>
          <a:p>
            <a:r>
              <a:rPr lang="en-US" sz="2400" dirty="0"/>
              <a:t>Guerrilla marketing</a:t>
            </a:r>
            <a:endParaRPr lang="en-AU" sz="2400" dirty="0"/>
          </a:p>
        </p:txBody>
      </p:sp>
    </p:spTree>
    <p:extLst>
      <p:ext uri="{BB962C8B-B14F-4D97-AF65-F5344CB8AC3E}">
        <p14:creationId xmlns:p14="http://schemas.microsoft.com/office/powerpoint/2010/main" val="1499778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5372"/>
            <a:ext cx="8229600" cy="1097280"/>
          </a:xfrm>
        </p:spPr>
        <p:txBody>
          <a:bodyPr/>
          <a:lstStyle/>
          <a:p>
            <a:r>
              <a:rPr lang="en-US" sz="3600" dirty="0">
                <a:latin typeface="+mj-lt"/>
              </a:rPr>
              <a:t>Product Placement </a:t>
            </a:r>
            <a:r>
              <a:rPr lang="en-US" sz="3600" dirty="0" smtClean="0">
                <a:latin typeface="+mj-lt"/>
              </a:rPr>
              <a:t>and </a:t>
            </a:r>
            <a:r>
              <a:rPr lang="en-US" sz="3600" dirty="0">
                <a:latin typeface="+mj-lt"/>
              </a:rPr>
              <a:t>Branded Entertainment</a:t>
            </a:r>
            <a:endParaRPr lang="en-IN" sz="2000" b="0" dirty="0">
              <a:latin typeface="+mj-lt"/>
            </a:endParaRPr>
          </a:p>
        </p:txBody>
      </p:sp>
      <p:sp>
        <p:nvSpPr>
          <p:cNvPr id="5" name="Content Placeholder 4"/>
          <p:cNvSpPr>
            <a:spLocks noGrp="1"/>
          </p:cNvSpPr>
          <p:nvPr>
            <p:ph idx="1"/>
          </p:nvPr>
        </p:nvSpPr>
        <p:spPr/>
        <p:txBody>
          <a:bodyPr/>
          <a:lstStyle/>
          <a:p>
            <a:r>
              <a:rPr lang="en-US" sz="2400" dirty="0"/>
              <a:t>Insertion of specific products and use of brand names in movie/TV scripts</a:t>
            </a:r>
          </a:p>
          <a:p>
            <a:r>
              <a:rPr lang="en-US" sz="2400" dirty="0"/>
              <a:t>Directors incorporate branded props for realism</a:t>
            </a:r>
          </a:p>
          <a:p>
            <a:r>
              <a:rPr lang="en-US" sz="2400" dirty="0"/>
              <a:t>Is product placement a positive or negative when it comes to consumer decision-making?</a:t>
            </a:r>
          </a:p>
        </p:txBody>
      </p:sp>
    </p:spTree>
    <p:extLst>
      <p:ext uri="{BB962C8B-B14F-4D97-AF65-F5344CB8AC3E}">
        <p14:creationId xmlns:p14="http://schemas.microsoft.com/office/powerpoint/2010/main" val="1712402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600" dirty="0">
                <a:latin typeface="+mj-lt"/>
              </a:rPr>
              <a:t>Advergaming</a:t>
            </a:r>
            <a:endParaRPr lang="en-IN" sz="2000" b="0" dirty="0">
              <a:latin typeface="+mj-lt"/>
            </a:endParaRPr>
          </a:p>
        </p:txBody>
      </p:sp>
      <p:sp>
        <p:nvSpPr>
          <p:cNvPr id="5" name="Content Placeholder 4"/>
          <p:cNvSpPr>
            <a:spLocks noGrp="1"/>
          </p:cNvSpPr>
          <p:nvPr>
            <p:ph idx="1"/>
          </p:nvPr>
        </p:nvSpPr>
        <p:spPr>
          <a:xfrm>
            <a:off x="457200" y="1600200"/>
            <a:ext cx="3581400" cy="4525963"/>
          </a:xfrm>
        </p:spPr>
        <p:txBody>
          <a:bodyPr/>
          <a:lstStyle/>
          <a:p>
            <a:r>
              <a:rPr lang="en-US" sz="2400" dirty="0"/>
              <a:t>Advergaming refers to online games merged with interactive advertisements</a:t>
            </a:r>
          </a:p>
          <a:p>
            <a:r>
              <a:rPr lang="en-US" sz="2400" dirty="0"/>
              <a:t>Advertisers gain many benefits </a:t>
            </a:r>
            <a:r>
              <a:rPr lang="en-US" sz="2400" dirty="0" smtClean="0"/>
              <a:t>with advergames</a:t>
            </a:r>
            <a:endParaRPr lang="en-US" sz="2400" dirty="0"/>
          </a:p>
          <a:p>
            <a:r>
              <a:rPr lang="en-US" sz="2400" dirty="0"/>
              <a:t>Plinking is the act of embedding a product in a video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519" y="1840362"/>
            <a:ext cx="4384650" cy="3177277"/>
          </a:xfrm>
          <a:prstGeom prst="rect">
            <a:avLst/>
          </a:prstGeom>
        </p:spPr>
      </p:pic>
    </p:spTree>
    <p:extLst>
      <p:ext uri="{BB962C8B-B14F-4D97-AF65-F5344CB8AC3E}">
        <p14:creationId xmlns:p14="http://schemas.microsoft.com/office/powerpoint/2010/main" val="2520240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Learning Objective </a:t>
            </a:r>
            <a:r>
              <a:rPr lang="en-US" sz="3600" dirty="0" smtClean="0">
                <a:latin typeface="+mj-lt"/>
              </a:rPr>
              <a:t>8.1</a:t>
            </a:r>
            <a:endParaRPr lang="en-IN" dirty="0"/>
          </a:p>
        </p:txBody>
      </p:sp>
      <p:sp>
        <p:nvSpPr>
          <p:cNvPr id="3" name="Content Placeholder 2"/>
          <p:cNvSpPr>
            <a:spLocks noGrp="1"/>
          </p:cNvSpPr>
          <p:nvPr>
            <p:ph idx="1"/>
          </p:nvPr>
        </p:nvSpPr>
        <p:spPr>
          <a:xfrm>
            <a:off x="457200" y="1600201"/>
            <a:ext cx="8229600" cy="762000"/>
          </a:xfrm>
        </p:spPr>
        <p:txBody>
          <a:bodyPr/>
          <a:lstStyle/>
          <a:p>
            <a:pPr marL="0" indent="0">
              <a:buNone/>
            </a:pPr>
            <a:r>
              <a:rPr lang="en-US" sz="2400" dirty="0"/>
              <a:t>It is important for consumer researchers to understand the nature and power of attitudes.</a:t>
            </a:r>
          </a:p>
        </p:txBody>
      </p:sp>
      <p:pic>
        <p:nvPicPr>
          <p:cNvPr id="4" name="Picture 3"/>
          <p:cNvPicPr>
            <a:picLocks noChangeAspect="1"/>
          </p:cNvPicPr>
          <p:nvPr/>
        </p:nvPicPr>
        <p:blipFill>
          <a:blip r:embed="rId2"/>
          <a:stretch>
            <a:fillRect/>
          </a:stretch>
        </p:blipFill>
        <p:spPr>
          <a:xfrm>
            <a:off x="2078879" y="2464580"/>
            <a:ext cx="4986243" cy="3326620"/>
          </a:xfrm>
          <a:prstGeom prst="rect">
            <a:avLst/>
          </a:prstGeom>
        </p:spPr>
      </p:pic>
    </p:spTree>
    <p:extLst>
      <p:ext uri="{BB962C8B-B14F-4D97-AF65-F5344CB8AC3E}">
        <p14:creationId xmlns:p14="http://schemas.microsoft.com/office/powerpoint/2010/main" val="3702195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5372"/>
            <a:ext cx="8229600" cy="1097280"/>
          </a:xfrm>
        </p:spPr>
        <p:txBody>
          <a:bodyPr/>
          <a:lstStyle/>
          <a:p>
            <a:r>
              <a:rPr lang="en-US" sz="3600" dirty="0">
                <a:latin typeface="+mj-lt"/>
              </a:rPr>
              <a:t>Types of Message Appeals</a:t>
            </a:r>
            <a:endParaRPr lang="en-IN" sz="2000" b="0" dirty="0">
              <a:latin typeface="+mj-lt"/>
            </a:endParaRPr>
          </a:p>
        </p:txBody>
      </p:sp>
      <p:sp>
        <p:nvSpPr>
          <p:cNvPr id="5" name="Content Placeholder 4"/>
          <p:cNvSpPr>
            <a:spLocks noGrp="1"/>
          </p:cNvSpPr>
          <p:nvPr>
            <p:ph idx="1"/>
          </p:nvPr>
        </p:nvSpPr>
        <p:spPr/>
        <p:txBody>
          <a:bodyPr/>
          <a:lstStyle/>
          <a:p>
            <a:r>
              <a:rPr lang="en-US" sz="2400" dirty="0"/>
              <a:t>Emotional versus Rational Appeals</a:t>
            </a:r>
          </a:p>
          <a:p>
            <a:r>
              <a:rPr lang="en-US" sz="2400" dirty="0"/>
              <a:t>Sex Appeals</a:t>
            </a:r>
          </a:p>
          <a:p>
            <a:r>
              <a:rPr lang="en-US" sz="2400" dirty="0"/>
              <a:t>Humorous Appeals</a:t>
            </a:r>
          </a:p>
          <a:p>
            <a:r>
              <a:rPr lang="en-US" sz="2400" dirty="0"/>
              <a:t>Fear Appeals</a:t>
            </a:r>
          </a:p>
        </p:txBody>
      </p:sp>
    </p:spTree>
    <p:extLst>
      <p:ext uri="{BB962C8B-B14F-4D97-AF65-F5344CB8AC3E}">
        <p14:creationId xmlns:p14="http://schemas.microsoft.com/office/powerpoint/2010/main" val="490590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(9 of 10)</a:t>
            </a:r>
            <a:endParaRPr lang="en-IN" sz="2000" b="0" dirty="0">
              <a:latin typeface="+mj-lt"/>
            </a:endParaRPr>
          </a:p>
        </p:txBody>
      </p:sp>
      <p:sp>
        <p:nvSpPr>
          <p:cNvPr id="5" name="Content Placeholder 4"/>
          <p:cNvSpPr>
            <a:spLocks noGrp="1"/>
          </p:cNvSpPr>
          <p:nvPr>
            <p:ph idx="1"/>
          </p:nvPr>
        </p:nvSpPr>
        <p:spPr/>
        <p:txBody>
          <a:bodyPr/>
          <a:lstStyle/>
          <a:p>
            <a:r>
              <a:rPr lang="en-US" sz="2400" dirty="0"/>
              <a:t>Old Spice used a sex/humor appeal in its campaign, The Man Your Man Could Smell Like.</a:t>
            </a:r>
          </a:p>
          <a:p>
            <a:r>
              <a:rPr lang="en-US" sz="2400" dirty="0"/>
              <a:t>What benefits were communicated in the ad?</a:t>
            </a:r>
          </a:p>
          <a:p>
            <a:r>
              <a:rPr lang="en-US" sz="2400" dirty="0"/>
              <a:t>Is the message implicit or explicit? Explain.</a:t>
            </a:r>
          </a:p>
        </p:txBody>
      </p:sp>
    </p:spTree>
    <p:extLst>
      <p:ext uri="{BB962C8B-B14F-4D97-AF65-F5344CB8AC3E}">
        <p14:creationId xmlns:p14="http://schemas.microsoft.com/office/powerpoint/2010/main" val="307463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600" dirty="0">
                <a:latin typeface="+mj-lt"/>
              </a:rPr>
              <a:t>Learning Objective </a:t>
            </a:r>
            <a:r>
              <a:rPr lang="en-US" sz="3600" dirty="0" smtClean="0">
                <a:latin typeface="+mj-lt"/>
              </a:rPr>
              <a:t>8.10</a:t>
            </a:r>
            <a:endParaRPr lang="en-IN" sz="2000" b="0" dirty="0">
              <a:latin typeface="+mj-lt"/>
            </a:endParaRPr>
          </a:p>
        </p:txBody>
      </p:sp>
      <p:sp>
        <p:nvSpPr>
          <p:cNvPr id="5" name="Content Placeholder 4"/>
          <p:cNvSpPr>
            <a:spLocks noGrp="1"/>
          </p:cNvSpPr>
          <p:nvPr>
            <p:ph idx="1"/>
          </p:nvPr>
        </p:nvSpPr>
        <p:spPr/>
        <p:txBody>
          <a:bodyPr/>
          <a:lstStyle/>
          <a:p>
            <a:pPr marL="0" indent="0">
              <a:buNone/>
            </a:pPr>
            <a:r>
              <a:rPr lang="en-US" sz="2400" dirty="0"/>
              <a:t>Many modern marketers are reality engineers.</a:t>
            </a:r>
          </a:p>
        </p:txBody>
      </p:sp>
      <p:pic>
        <p:nvPicPr>
          <p:cNvPr id="3" name="Picture 2" descr="An advertisement with the tag line, who’s driving you home tonight? Never drink and drive. Two policemen stand next to an open police v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339492"/>
            <a:ext cx="4843381" cy="3424037"/>
          </a:xfrm>
          <a:prstGeom prst="rect">
            <a:avLst/>
          </a:prstGeom>
        </p:spPr>
      </p:pic>
    </p:spTree>
    <p:extLst>
      <p:ext uri="{BB962C8B-B14F-4D97-AF65-F5344CB8AC3E}">
        <p14:creationId xmlns:p14="http://schemas.microsoft.com/office/powerpoint/2010/main" val="3278265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Learning Objective </a:t>
            </a:r>
            <a:r>
              <a:rPr lang="en-US" sz="3600" dirty="0" smtClean="0">
                <a:latin typeface="+mj-lt"/>
              </a:rPr>
              <a:t>8.11</a:t>
            </a:r>
            <a:endParaRPr lang="en-IN" sz="2000" b="0" dirty="0">
              <a:latin typeface="+mj-lt"/>
            </a:endParaRPr>
          </a:p>
        </p:txBody>
      </p:sp>
      <p:sp>
        <p:nvSpPr>
          <p:cNvPr id="5" name="Content Placeholder 4"/>
          <p:cNvSpPr>
            <a:spLocks noGrp="1"/>
          </p:cNvSpPr>
          <p:nvPr>
            <p:ph idx="1"/>
          </p:nvPr>
        </p:nvSpPr>
        <p:spPr/>
        <p:txBody>
          <a:bodyPr/>
          <a:lstStyle/>
          <a:p>
            <a:pPr marL="0" indent="0">
              <a:buNone/>
            </a:pPr>
            <a:r>
              <a:rPr lang="en-US" sz="2400" dirty="0"/>
              <a:t>Audience characteristics help to determine whether the nature of the source or the message itself will be relatively more effective.</a:t>
            </a:r>
          </a:p>
        </p:txBody>
      </p:sp>
    </p:spTree>
    <p:extLst>
      <p:ext uri="{BB962C8B-B14F-4D97-AF65-F5344CB8AC3E}">
        <p14:creationId xmlns:p14="http://schemas.microsoft.com/office/powerpoint/2010/main" val="832731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ELM</a:t>
            </a:r>
            <a:endParaRPr lang="en-IN" sz="2000" b="0" dirty="0">
              <a:latin typeface="+mj-lt"/>
            </a:endParaRPr>
          </a:p>
        </p:txBody>
      </p:sp>
      <p:sp>
        <p:nvSpPr>
          <p:cNvPr id="5" name="Content Placeholder 4"/>
          <p:cNvSpPr>
            <a:spLocks noGrp="1"/>
          </p:cNvSpPr>
          <p:nvPr>
            <p:ph idx="1"/>
          </p:nvPr>
        </p:nvSpPr>
        <p:spPr>
          <a:xfrm>
            <a:off x="457200" y="1600201"/>
            <a:ext cx="8229600" cy="304799"/>
          </a:xfrm>
        </p:spPr>
        <p:txBody>
          <a:bodyPr/>
          <a:lstStyle/>
          <a:p>
            <a:pPr marL="0" indent="0">
              <a:buNone/>
            </a:pPr>
            <a:r>
              <a:rPr lang="en-IN" sz="1800" b="1" dirty="0"/>
              <a:t>Figure </a:t>
            </a:r>
            <a:r>
              <a:rPr lang="en-IN" sz="1800" b="1" dirty="0" smtClean="0"/>
              <a:t>8.7 </a:t>
            </a:r>
            <a:r>
              <a:rPr lang="en-IN" sz="1800" dirty="0"/>
              <a:t>The Elaboration Likelihood Model (ELM) of Persuasion</a:t>
            </a:r>
            <a:endParaRPr lang="en-US" sz="1800" dirty="0"/>
          </a:p>
        </p:txBody>
      </p:sp>
      <p:pic>
        <p:nvPicPr>
          <p:cNvPr id="3" name="Picture 2" descr="E L M model assumes that communication, such as source, message, and channel, leads to attention and comprehension via a central route, or a peripheral route. The central route leads to high-involvement processing which leads to cognitive responses, belief and attitude change, resulting in a behavior change. The peripheral route leads to low-involvement processing,  which leads to belief change and behavior change, resulting in attitude chan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20" y="2215870"/>
            <a:ext cx="7876180" cy="3026796"/>
          </a:xfrm>
          <a:prstGeom prst="rect">
            <a:avLst/>
          </a:prstGeom>
        </p:spPr>
      </p:pic>
    </p:spTree>
    <p:extLst>
      <p:ext uri="{BB962C8B-B14F-4D97-AF65-F5344CB8AC3E}">
        <p14:creationId xmlns:p14="http://schemas.microsoft.com/office/powerpoint/2010/main" val="30030048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For Reflection </a:t>
            </a:r>
            <a:r>
              <a:rPr lang="en-US" sz="2000" b="0" dirty="0">
                <a:latin typeface="+mj-lt"/>
              </a:rPr>
              <a:t>(10 of 10)</a:t>
            </a:r>
            <a:endParaRPr lang="en-IN" sz="2000" b="0" dirty="0">
              <a:latin typeface="+mj-lt"/>
            </a:endParaRPr>
          </a:p>
        </p:txBody>
      </p:sp>
      <p:sp>
        <p:nvSpPr>
          <p:cNvPr id="5" name="Content Placeholder 4"/>
          <p:cNvSpPr>
            <a:spLocks noGrp="1"/>
          </p:cNvSpPr>
          <p:nvPr>
            <p:ph idx="1"/>
          </p:nvPr>
        </p:nvSpPr>
        <p:spPr/>
        <p:txBody>
          <a:bodyPr/>
          <a:lstStyle/>
          <a:p>
            <a:r>
              <a:rPr lang="en-US" sz="2600" dirty="0"/>
              <a:t>As people become more accustomed to short messages like “tweets,” will we be less likely to elaborate on communications? Explain.</a:t>
            </a:r>
          </a:p>
        </p:txBody>
      </p:sp>
    </p:spTree>
    <p:extLst>
      <p:ext uri="{BB962C8B-B14F-4D97-AF65-F5344CB8AC3E}">
        <p14:creationId xmlns:p14="http://schemas.microsoft.com/office/powerpoint/2010/main" val="24535189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Chapter Summary </a:t>
            </a:r>
            <a:r>
              <a:rPr lang="en-US" sz="2000" b="0" dirty="0">
                <a:latin typeface="+mj-lt"/>
              </a:rPr>
              <a:t>(1 of 3)</a:t>
            </a:r>
            <a:endParaRPr lang="en-IN" sz="2000" b="0" dirty="0">
              <a:latin typeface="+mj-lt"/>
            </a:endParaRPr>
          </a:p>
        </p:txBody>
      </p:sp>
      <p:sp>
        <p:nvSpPr>
          <p:cNvPr id="5" name="Content Placeholder 4"/>
          <p:cNvSpPr>
            <a:spLocks noGrp="1"/>
          </p:cNvSpPr>
          <p:nvPr>
            <p:ph idx="1"/>
          </p:nvPr>
        </p:nvSpPr>
        <p:spPr/>
        <p:txBody>
          <a:bodyPr/>
          <a:lstStyle/>
          <a:p>
            <a:r>
              <a:rPr lang="en-US" sz="2400" dirty="0"/>
              <a:t>Attitudes are very powerful, and they are formed in several ways. </a:t>
            </a:r>
          </a:p>
          <a:p>
            <a:r>
              <a:rPr lang="en-US" sz="2400" dirty="0"/>
              <a:t>People try to maintain consistency among their attitudinal components and their attitudes and behaviors.</a:t>
            </a:r>
          </a:p>
          <a:p>
            <a:r>
              <a:rPr lang="en-US" sz="2400" dirty="0"/>
              <a:t>The communications model includes several important components which can be influenced by marketers to enhance the persuasiveness of the message.</a:t>
            </a:r>
          </a:p>
        </p:txBody>
      </p:sp>
    </p:spTree>
    <p:extLst>
      <p:ext uri="{BB962C8B-B14F-4D97-AF65-F5344CB8AC3E}">
        <p14:creationId xmlns:p14="http://schemas.microsoft.com/office/powerpoint/2010/main" val="32038068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Chapter Summary </a:t>
            </a:r>
            <a:r>
              <a:rPr lang="en-US" sz="2000" b="0" dirty="0">
                <a:latin typeface="+mj-lt"/>
              </a:rPr>
              <a:t>(2 of 3)</a:t>
            </a:r>
            <a:endParaRPr lang="en-IN" sz="2000" b="0" dirty="0">
              <a:latin typeface="+mj-lt"/>
            </a:endParaRPr>
          </a:p>
        </p:txBody>
      </p:sp>
      <p:sp>
        <p:nvSpPr>
          <p:cNvPr id="5" name="Content Placeholder 4"/>
          <p:cNvSpPr>
            <a:spLocks noGrp="1"/>
          </p:cNvSpPr>
          <p:nvPr>
            <p:ph idx="1"/>
          </p:nvPr>
        </p:nvSpPr>
        <p:spPr/>
        <p:txBody>
          <a:bodyPr/>
          <a:lstStyle/>
          <a:p>
            <a:r>
              <a:rPr lang="en-US" sz="2400" dirty="0"/>
              <a:t>The communications model identifies several important components for marketers when they try to change consumers’ attitudes toward products and services.</a:t>
            </a:r>
          </a:p>
          <a:p>
            <a:r>
              <a:rPr lang="en-US" sz="2400" dirty="0"/>
              <a:t>The consumer who processes such a message is not necessarily the passive receiver of information marketers once believed him to be.</a:t>
            </a:r>
          </a:p>
        </p:txBody>
      </p:sp>
    </p:spTree>
    <p:extLst>
      <p:ext uri="{BB962C8B-B14F-4D97-AF65-F5344CB8AC3E}">
        <p14:creationId xmlns:p14="http://schemas.microsoft.com/office/powerpoint/2010/main" val="19307652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15372"/>
            <a:ext cx="8229600" cy="1097280"/>
          </a:xfrm>
        </p:spPr>
        <p:txBody>
          <a:bodyPr/>
          <a:lstStyle/>
          <a:p>
            <a:r>
              <a:rPr lang="en-US" sz="3600" dirty="0">
                <a:latin typeface="+mj-lt"/>
              </a:rPr>
              <a:t>Chapter Summary </a:t>
            </a:r>
            <a:r>
              <a:rPr lang="en-US" sz="2000" b="0" dirty="0">
                <a:latin typeface="+mj-lt"/>
              </a:rPr>
              <a:t>(3 of 3)</a:t>
            </a:r>
            <a:endParaRPr lang="en-IN" sz="2000" b="0" dirty="0">
              <a:latin typeface="+mj-lt"/>
            </a:endParaRPr>
          </a:p>
        </p:txBody>
      </p:sp>
      <p:sp>
        <p:nvSpPr>
          <p:cNvPr id="5" name="Content Placeholder 4"/>
          <p:cNvSpPr>
            <a:spLocks noGrp="1"/>
          </p:cNvSpPr>
          <p:nvPr>
            <p:ph idx="1"/>
          </p:nvPr>
        </p:nvSpPr>
        <p:spPr/>
        <p:txBody>
          <a:bodyPr/>
          <a:lstStyle/>
          <a:p>
            <a:r>
              <a:rPr lang="en-US" sz="2400" dirty="0"/>
              <a:t>Several factors influence a message source’s effectiveness.</a:t>
            </a:r>
          </a:p>
          <a:p>
            <a:r>
              <a:rPr lang="en-US" sz="2400" dirty="0"/>
              <a:t>The way a marketer structures his message determines how persuasive it will be.</a:t>
            </a:r>
          </a:p>
          <a:p>
            <a:r>
              <a:rPr lang="en-US" sz="2400" dirty="0"/>
              <a:t>Audience characteristics help to determine whether the nature of the source or the message itself will be relatively more effective.</a:t>
            </a:r>
          </a:p>
        </p:txBody>
      </p:sp>
    </p:spTree>
    <p:extLst>
      <p:ext uri="{BB962C8B-B14F-4D97-AF65-F5344CB8AC3E}">
        <p14:creationId xmlns:p14="http://schemas.microsoft.com/office/powerpoint/2010/main" val="2152180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219200"/>
            <a:ext cx="2438400" cy="550652"/>
          </a:xfrm>
        </p:spPr>
        <p:txBody>
          <a:bodyPr/>
          <a:lstStyle/>
          <a:p>
            <a:r>
              <a:rPr lang="en-IN" sz="3600" dirty="0" smtClean="0">
                <a:latin typeface="+mj-lt"/>
              </a:rPr>
              <a:t>Copyright</a:t>
            </a:r>
            <a:endParaRPr lang="en-IN" sz="3600" dirty="0">
              <a:latin typeface="+mj-lt"/>
            </a:endParaRPr>
          </a:p>
        </p:txBody>
      </p:sp>
      <p:pic>
        <p:nvPicPr>
          <p:cNvPr id="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990600" y="2423910"/>
            <a:ext cx="7423150" cy="2438400"/>
          </a:xfrm>
          <a:prstGeom prst="rect">
            <a:avLst/>
          </a:prstGeom>
          <a:noFill/>
          <a:ln w="9525">
            <a:noFill/>
            <a:miter lim="800000"/>
            <a:headEnd/>
            <a:tailEnd/>
          </a:ln>
        </p:spPr>
      </p:pic>
    </p:spTree>
    <p:extLst>
      <p:ext uri="{BB962C8B-B14F-4D97-AF65-F5344CB8AC3E}">
        <p14:creationId xmlns:p14="http://schemas.microsoft.com/office/powerpoint/2010/main" val="22120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The Power of Attitudes</a:t>
            </a:r>
            <a:endParaRPr lang="en-IN" sz="2000" b="0" dirty="0">
              <a:latin typeface="+mj-lt"/>
            </a:endParaRPr>
          </a:p>
        </p:txBody>
      </p:sp>
      <p:sp>
        <p:nvSpPr>
          <p:cNvPr id="3" name="Content Placeholder 2"/>
          <p:cNvSpPr>
            <a:spLocks noGrp="1"/>
          </p:cNvSpPr>
          <p:nvPr>
            <p:ph idx="1"/>
          </p:nvPr>
        </p:nvSpPr>
        <p:spPr>
          <a:xfrm>
            <a:off x="457200" y="1600201"/>
            <a:ext cx="8458200" cy="1600200"/>
          </a:xfrm>
        </p:spPr>
        <p:txBody>
          <a:bodyPr/>
          <a:lstStyle/>
          <a:p>
            <a:r>
              <a:rPr lang="en-US" sz="2400" dirty="0"/>
              <a:t>Attitude: a lasting, general evaluation of people, objects, advertisements, or issues</a:t>
            </a:r>
          </a:p>
          <a:p>
            <a:r>
              <a:rPr lang="en-US" sz="2400" dirty="0"/>
              <a:t>Attitude object (AO): anything toward which one has an attitude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015" y="3498563"/>
            <a:ext cx="4983474" cy="2673637"/>
          </a:xfrm>
          <a:prstGeom prst="rect">
            <a:avLst/>
          </a:prstGeom>
        </p:spPr>
      </p:pic>
    </p:spTree>
    <p:extLst>
      <p:ext uri="{BB962C8B-B14F-4D97-AF65-F5344CB8AC3E}">
        <p14:creationId xmlns:p14="http://schemas.microsoft.com/office/powerpoint/2010/main" val="2243142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Functional Theory of Attitudes</a:t>
            </a:r>
            <a:endParaRPr lang="en-IN" sz="3600" dirty="0">
              <a:latin typeface="+mj-lt"/>
            </a:endParaRPr>
          </a:p>
        </p:txBody>
      </p:sp>
      <p:sp>
        <p:nvSpPr>
          <p:cNvPr id="3" name="Content Placeholder 2"/>
          <p:cNvSpPr>
            <a:spLocks noGrp="1"/>
          </p:cNvSpPr>
          <p:nvPr>
            <p:ph idx="1"/>
          </p:nvPr>
        </p:nvSpPr>
        <p:spPr>
          <a:xfrm>
            <a:off x="457200" y="1600200"/>
            <a:ext cx="8229600" cy="4724400"/>
          </a:xfrm>
        </p:spPr>
        <p:txBody>
          <a:bodyPr/>
          <a:lstStyle/>
          <a:p>
            <a:r>
              <a:rPr lang="en-US" sz="2400" b="1" dirty="0" smtClean="0"/>
              <a:t>Utilitarian Function:</a:t>
            </a:r>
          </a:p>
          <a:p>
            <a:pPr marL="741600" indent="-284400">
              <a:spcBef>
                <a:spcPts val="600"/>
              </a:spcBef>
              <a:buFont typeface="Arial" panose="020B0604020202020204" pitchFamily="34" charset="0"/>
              <a:buChar char="−"/>
            </a:pPr>
            <a:r>
              <a:rPr lang="en-US" sz="2400" dirty="0"/>
              <a:t>Relates to rewards </a:t>
            </a:r>
            <a:r>
              <a:rPr lang="en-US" sz="2400" dirty="0" smtClean="0"/>
              <a:t>and punishments</a:t>
            </a:r>
          </a:p>
          <a:p>
            <a:r>
              <a:rPr lang="en-US" sz="2400" b="1" dirty="0" smtClean="0"/>
              <a:t>Value-Expressive Function:</a:t>
            </a:r>
          </a:p>
          <a:p>
            <a:pPr marL="741600" indent="-284400">
              <a:spcBef>
                <a:spcPts val="600"/>
              </a:spcBef>
              <a:buFont typeface="Arial" panose="020B0604020202020204" pitchFamily="34" charset="0"/>
              <a:buChar char="−"/>
            </a:pPr>
            <a:r>
              <a:rPr lang="en-US" sz="2400" dirty="0"/>
              <a:t>Expresses consumer’s </a:t>
            </a:r>
            <a:r>
              <a:rPr lang="en-US" sz="2400" dirty="0" smtClean="0"/>
              <a:t>values </a:t>
            </a:r>
            <a:r>
              <a:rPr lang="en-US" sz="2400" dirty="0"/>
              <a:t>or </a:t>
            </a:r>
            <a:r>
              <a:rPr lang="en-US" sz="2400" dirty="0" smtClean="0"/>
              <a:t>self-concept</a:t>
            </a:r>
          </a:p>
          <a:p>
            <a:r>
              <a:rPr lang="en-US" sz="2400" b="1" dirty="0" smtClean="0"/>
              <a:t>EGO-Defensive Function:</a:t>
            </a:r>
          </a:p>
          <a:p>
            <a:pPr marL="741600" indent="-284400">
              <a:spcBef>
                <a:spcPts val="600"/>
              </a:spcBef>
              <a:buFont typeface="Arial" panose="020B0604020202020204" pitchFamily="34" charset="0"/>
              <a:buChar char="−"/>
            </a:pPr>
            <a:r>
              <a:rPr lang="en-US" sz="2400" dirty="0"/>
              <a:t>Protect ourselves from external threats </a:t>
            </a:r>
            <a:r>
              <a:rPr lang="en-US" sz="2400" dirty="0" smtClean="0"/>
              <a:t>or </a:t>
            </a:r>
            <a:r>
              <a:rPr lang="en-US" sz="2400" dirty="0"/>
              <a:t>internal feelings</a:t>
            </a:r>
          </a:p>
          <a:p>
            <a:r>
              <a:rPr lang="en-US" sz="2400" b="1" dirty="0" smtClean="0"/>
              <a:t>Knowledge Function:</a:t>
            </a:r>
          </a:p>
          <a:p>
            <a:pPr marL="741600" indent="-284400">
              <a:spcBef>
                <a:spcPts val="600"/>
              </a:spcBef>
              <a:buFont typeface="Arial" panose="020B0604020202020204" pitchFamily="34" charset="0"/>
              <a:buChar char="−"/>
            </a:pPr>
            <a:r>
              <a:rPr lang="en-US" sz="2400" dirty="0"/>
              <a:t>Need for order, structure, </a:t>
            </a:r>
            <a:r>
              <a:rPr lang="en-US" sz="2400" dirty="0" smtClean="0"/>
              <a:t>or meaning</a:t>
            </a:r>
            <a:endParaRPr lang="en-US" sz="2400" b="1" dirty="0"/>
          </a:p>
        </p:txBody>
      </p:sp>
    </p:spTree>
    <p:extLst>
      <p:ext uri="{BB962C8B-B14F-4D97-AF65-F5344CB8AC3E}">
        <p14:creationId xmlns:p14="http://schemas.microsoft.com/office/powerpoint/2010/main" val="677646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For Reflection </a:t>
            </a:r>
            <a:r>
              <a:rPr lang="en-US" sz="2000" b="0" dirty="0">
                <a:latin typeface="+mj-lt"/>
              </a:rPr>
              <a:t>(1 of 10)</a:t>
            </a:r>
          </a:p>
        </p:txBody>
      </p:sp>
      <p:sp>
        <p:nvSpPr>
          <p:cNvPr id="3" name="Content Placeholder 2"/>
          <p:cNvSpPr>
            <a:spLocks noGrp="1"/>
          </p:cNvSpPr>
          <p:nvPr>
            <p:ph idx="1"/>
          </p:nvPr>
        </p:nvSpPr>
        <p:spPr/>
        <p:txBody>
          <a:bodyPr/>
          <a:lstStyle/>
          <a:p>
            <a:r>
              <a:rPr lang="en-US" sz="2400" dirty="0"/>
              <a:t>Imagine that you work for the marketing department of your college or university and have segmented students into four different clusters, each representing one of the four functions identified by Katz.</a:t>
            </a:r>
          </a:p>
          <a:p>
            <a:r>
              <a:rPr lang="en-US" sz="2400" dirty="0"/>
              <a:t>Develop a marketing strategy based on each of the four functions to motivate students to stay in school and complete their degrees.</a:t>
            </a:r>
          </a:p>
        </p:txBody>
      </p:sp>
    </p:spTree>
    <p:extLst>
      <p:ext uri="{BB962C8B-B14F-4D97-AF65-F5344CB8AC3E}">
        <p14:creationId xmlns:p14="http://schemas.microsoft.com/office/powerpoint/2010/main" val="1546508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latin typeface="+mj-lt"/>
              </a:rPr>
              <a:t>Learning Objective </a:t>
            </a:r>
            <a:r>
              <a:rPr lang="en-US" sz="3600" dirty="0" smtClean="0">
                <a:latin typeface="+mj-lt"/>
              </a:rPr>
              <a:t>8.2</a:t>
            </a:r>
            <a:endParaRPr lang="en-IN" sz="3600" b="0" dirty="0">
              <a:latin typeface="+mj-lt"/>
            </a:endParaRPr>
          </a:p>
        </p:txBody>
      </p:sp>
      <p:sp>
        <p:nvSpPr>
          <p:cNvPr id="6" name="Content Placeholder 5"/>
          <p:cNvSpPr>
            <a:spLocks noGrp="1"/>
          </p:cNvSpPr>
          <p:nvPr>
            <p:ph idx="1"/>
          </p:nvPr>
        </p:nvSpPr>
        <p:spPr>
          <a:xfrm>
            <a:off x="457200" y="1600201"/>
            <a:ext cx="8229600" cy="437910"/>
          </a:xfrm>
        </p:spPr>
        <p:txBody>
          <a:bodyPr/>
          <a:lstStyle/>
          <a:p>
            <a:pPr marL="0" indent="0">
              <a:buNone/>
            </a:pPr>
            <a:r>
              <a:rPr lang="en-US" sz="2400" dirty="0"/>
              <a:t>Attitudes are more complex than they first appear.</a:t>
            </a:r>
            <a:endParaRPr lang="en-IN" sz="2400" dirty="0"/>
          </a:p>
        </p:txBody>
      </p:sp>
      <p:pic>
        <p:nvPicPr>
          <p:cNvPr id="3" name="Picture 2" descr="An advertisement for Smith and Wollensky. Tagline: steak is our life. All we ask is that you make it your lun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362103"/>
            <a:ext cx="3553908" cy="3732623"/>
          </a:xfrm>
          <a:prstGeom prst="rect">
            <a:avLst/>
          </a:prstGeom>
        </p:spPr>
      </p:pic>
    </p:spTree>
    <p:extLst>
      <p:ext uri="{BB962C8B-B14F-4D97-AF65-F5344CB8AC3E}">
        <p14:creationId xmlns:p14="http://schemas.microsoft.com/office/powerpoint/2010/main" val="40280935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3da48b8b5c62af9d74879763c8a7e4726aee724"/>
</p:tagLst>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11632</TotalTime>
  <Words>4688</Words>
  <Application>Microsoft Office PowerPoint</Application>
  <PresentationFormat>On-screen Show (4:3)</PresentationFormat>
  <Paragraphs>429</Paragraphs>
  <Slides>59</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Aharoni</vt:lpstr>
      <vt:lpstr>Arial</vt:lpstr>
      <vt:lpstr>Times New Roman</vt:lpstr>
      <vt:lpstr>Verdana</vt:lpstr>
      <vt:lpstr>Wingdings</vt:lpstr>
      <vt:lpstr>508 Lecture</vt:lpstr>
      <vt:lpstr>Consumer Behavior: Buying, Having, and Being</vt:lpstr>
      <vt:lpstr>Learning Objectives (1 of 3)</vt:lpstr>
      <vt:lpstr>Learning Objectives (2 of 3)</vt:lpstr>
      <vt:lpstr>Learning Objectives (3 of 3)</vt:lpstr>
      <vt:lpstr>Learning Objective 8.1</vt:lpstr>
      <vt:lpstr>The Power of Attitudes</vt:lpstr>
      <vt:lpstr>Functional Theory of Attitudes</vt:lpstr>
      <vt:lpstr>For Reflection (1 of 10)</vt:lpstr>
      <vt:lpstr>Learning Objective 8.2</vt:lpstr>
      <vt:lpstr>Hierarchies of Effects</vt:lpstr>
      <vt:lpstr>Figure 8.1: Three Hierarchies of Effects</vt:lpstr>
      <vt:lpstr>For Reflection (2 of 10)</vt:lpstr>
      <vt:lpstr>Learning Objective 3</vt:lpstr>
      <vt:lpstr>Attitude Commitment</vt:lpstr>
      <vt:lpstr>For Reflection (3 of 10)</vt:lpstr>
      <vt:lpstr>Learning Objective 8.4</vt:lpstr>
      <vt:lpstr>Consistency Principle</vt:lpstr>
      <vt:lpstr>Self-Perception Theory</vt:lpstr>
      <vt:lpstr>Social Judgment Theory</vt:lpstr>
      <vt:lpstr>Balance Theory</vt:lpstr>
      <vt:lpstr>Self-PerceptionTheory</vt:lpstr>
      <vt:lpstr>For Reflection (4 of 10)</vt:lpstr>
      <vt:lpstr>Learning Objective 8.5</vt:lpstr>
      <vt:lpstr>A Multiattribute Attitude Model: The Fishbein Model</vt:lpstr>
      <vt:lpstr>Marketing Applications of the Multiattribute Model (1 of 2)</vt:lpstr>
      <vt:lpstr>Marketing Applications of the Multiattribute Model (2 of 2)</vt:lpstr>
      <vt:lpstr>The Extended Fishbein Model: The Theory of Reasoned Action</vt:lpstr>
      <vt:lpstr>Figure 8.3 Theory of Trying</vt:lpstr>
      <vt:lpstr>How Do Marketers Change Attitudes? </vt:lpstr>
      <vt:lpstr>For Reflection (5 of 10)</vt:lpstr>
      <vt:lpstr>Learning Objective 8.6</vt:lpstr>
      <vt:lpstr>An Updated View: Interactive Communications</vt:lpstr>
      <vt:lpstr>For Reflection (6 of 10)</vt:lpstr>
      <vt:lpstr>Learning Objective 8.7</vt:lpstr>
      <vt:lpstr>Figure 8.5 Updated Communications Model</vt:lpstr>
      <vt:lpstr>New Message Formats (1 of 2)</vt:lpstr>
      <vt:lpstr>For Reflection (7 of 10)</vt:lpstr>
      <vt:lpstr>Learning Objective 8.8</vt:lpstr>
      <vt:lpstr>The Source</vt:lpstr>
      <vt:lpstr>For Reflection (8 of 10)</vt:lpstr>
      <vt:lpstr>Learning Objective 8.9</vt:lpstr>
      <vt:lpstr>Decisions to Make About the Message</vt:lpstr>
      <vt:lpstr>The Message</vt:lpstr>
      <vt:lpstr>Repeating the Message</vt:lpstr>
      <vt:lpstr>How Do We Structure Arguments?</vt:lpstr>
      <vt:lpstr>Comparative Advertising</vt:lpstr>
      <vt:lpstr>New Message Formats (2 of 2)</vt:lpstr>
      <vt:lpstr>Product Placement and Branded Entertainment</vt:lpstr>
      <vt:lpstr>Advergaming</vt:lpstr>
      <vt:lpstr>Types of Message Appeals</vt:lpstr>
      <vt:lpstr>For Reflection (9 of 10)</vt:lpstr>
      <vt:lpstr>Learning Objective 8.10</vt:lpstr>
      <vt:lpstr>Learning Objective 8.11</vt:lpstr>
      <vt:lpstr>ELM</vt:lpstr>
      <vt:lpstr>For Reflection (10 of 10)</vt:lpstr>
      <vt:lpstr>Chapter Summary (1 of 3)</vt:lpstr>
      <vt:lpstr>Chapter Summary (2 of 3)</vt:lpstr>
      <vt:lpstr>Chapter Summary (3 of 3)</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Behavior: Buying, Having, and Being, Twelfth Edition</dc:title>
  <dc:subject>Business</dc:subject>
  <dc:creator>Solomon</dc:creator>
  <cp:keywords>Consumer Behavior</cp:keywords>
  <cp:lastModifiedBy>R, Nithiyanandhan</cp:lastModifiedBy>
  <cp:revision>2299</cp:revision>
  <dcterms:created xsi:type="dcterms:W3CDTF">2014-07-14T20:04:21Z</dcterms:created>
  <dcterms:modified xsi:type="dcterms:W3CDTF">2017-08-03T10:11:18Z</dcterms:modified>
</cp:coreProperties>
</file>